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5" r:id="rId1"/>
  </p:sldMasterIdLst>
  <p:notesMasterIdLst>
    <p:notesMasterId r:id="rId27"/>
  </p:notesMasterIdLst>
  <p:sldIdLst>
    <p:sldId id="256" r:id="rId2"/>
    <p:sldId id="262" r:id="rId3"/>
    <p:sldId id="287" r:id="rId4"/>
    <p:sldId id="259" r:id="rId5"/>
    <p:sldId id="260" r:id="rId6"/>
    <p:sldId id="261" r:id="rId7"/>
    <p:sldId id="264" r:id="rId8"/>
    <p:sldId id="265" r:id="rId9"/>
    <p:sldId id="285" r:id="rId10"/>
    <p:sldId id="268" r:id="rId11"/>
    <p:sldId id="269" r:id="rId12"/>
    <p:sldId id="271" r:id="rId13"/>
    <p:sldId id="286" r:id="rId14"/>
    <p:sldId id="272" r:id="rId15"/>
    <p:sldId id="288" r:id="rId16"/>
    <p:sldId id="273" r:id="rId17"/>
    <p:sldId id="274" r:id="rId18"/>
    <p:sldId id="276" r:id="rId19"/>
    <p:sldId id="277" r:id="rId20"/>
    <p:sldId id="280" r:id="rId21"/>
    <p:sldId id="284" r:id="rId22"/>
    <p:sldId id="281" r:id="rId23"/>
    <p:sldId id="282" r:id="rId24"/>
    <p:sldId id="283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3C7"/>
    <a:srgbClr val="ABABAA"/>
    <a:srgbClr val="FDE803"/>
    <a:srgbClr val="FFFE37"/>
    <a:srgbClr val="000000"/>
    <a:srgbClr val="B7A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2"/>
    <p:restoredTop sz="94658"/>
  </p:normalViewPr>
  <p:slideViewPr>
    <p:cSldViewPr snapToGrid="0">
      <p:cViewPr varScale="1">
        <p:scale>
          <a:sx n="101" d="100"/>
          <a:sy n="101" d="100"/>
        </p:scale>
        <p:origin x="232" y="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513D5-84A1-4236-BB9C-C79E3142D23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C13118-7D71-4F39-AA35-92E80F50AD7E}">
      <dgm:prSet custT="1"/>
      <dgm:spPr/>
      <dgm:t>
        <a:bodyPr/>
        <a:lstStyle/>
        <a:p>
          <a:pPr algn="ctr"/>
          <a:r>
            <a:rPr lang="sk-SK" sz="2000" b="0" i="0" dirty="0" err="1">
              <a:latin typeface="Avenir Medium" panose="02000503020000020003" pitchFamily="2" charset="0"/>
              <a:cs typeface="Arial" panose="020B0604020202020204" pitchFamily="34" charset="0"/>
            </a:rPr>
            <a:t>Samoliečenie</a:t>
          </a:r>
          <a:endParaRPr lang="en-US" sz="2000" b="0" i="0" dirty="0">
            <a:latin typeface="Avenir Medium" panose="02000503020000020003" pitchFamily="2" charset="0"/>
            <a:cs typeface="Arial" panose="020B0604020202020204" pitchFamily="34" charset="0"/>
          </a:endParaRPr>
        </a:p>
      </dgm:t>
    </dgm:pt>
    <dgm:pt modelId="{1F19127A-CBA6-41F8-BB96-E4446DE00D80}" type="parTrans" cxnId="{686F9E07-AC98-4E48-9F45-B32F69C391F3}">
      <dgm:prSet/>
      <dgm:spPr/>
      <dgm:t>
        <a:bodyPr/>
        <a:lstStyle/>
        <a:p>
          <a:endParaRPr lang="en-US"/>
        </a:p>
      </dgm:t>
    </dgm:pt>
    <dgm:pt modelId="{170A4EE3-2446-41CB-9C91-63457155A915}" type="sibTrans" cxnId="{686F9E07-AC98-4E48-9F45-B32F69C391F3}">
      <dgm:prSet/>
      <dgm:spPr/>
      <dgm:t>
        <a:bodyPr/>
        <a:lstStyle/>
        <a:p>
          <a:endParaRPr lang="en-US"/>
        </a:p>
      </dgm:t>
    </dgm:pt>
    <dgm:pt modelId="{8BB0A76C-C5B3-4D2A-8391-C0DB24E15FE4}">
      <dgm:prSet custT="1"/>
      <dgm:spPr/>
      <dgm:t>
        <a:bodyPr/>
        <a:lstStyle/>
        <a:p>
          <a:pPr algn="ctr"/>
          <a:r>
            <a:rPr lang="sk-SK" sz="2000" b="0" i="0" dirty="0">
              <a:latin typeface="Avenir Medium" panose="02000503020000020003" pitchFamily="2" charset="0"/>
              <a:cs typeface="Times New Roman"/>
            </a:rPr>
            <a:t>Empatické liečenie </a:t>
          </a:r>
          <a:endParaRPr lang="en-US" sz="2000" b="0" i="0" dirty="0">
            <a:latin typeface="Avenir Medium" panose="02000503020000020003" pitchFamily="2" charset="0"/>
            <a:cs typeface="Times New Roman"/>
          </a:endParaRPr>
        </a:p>
      </dgm:t>
    </dgm:pt>
    <dgm:pt modelId="{129ECD3A-D288-4C47-A9E0-11BFD28C5FB2}" type="parTrans" cxnId="{C01E3212-C4F2-480D-A929-827493AFF3F6}">
      <dgm:prSet/>
      <dgm:spPr/>
      <dgm:t>
        <a:bodyPr/>
        <a:lstStyle/>
        <a:p>
          <a:endParaRPr lang="en-US"/>
        </a:p>
      </dgm:t>
    </dgm:pt>
    <dgm:pt modelId="{6243B566-5AFF-4946-8FFA-ECB9FBFDB23F}" type="sibTrans" cxnId="{C01E3212-C4F2-480D-A929-827493AFF3F6}">
      <dgm:prSet/>
      <dgm:spPr/>
      <dgm:t>
        <a:bodyPr/>
        <a:lstStyle/>
        <a:p>
          <a:endParaRPr lang="en-US"/>
        </a:p>
      </dgm:t>
    </dgm:pt>
    <dgm:pt modelId="{4CDC2338-BD9A-4CF2-8BE5-899A7A97BC73}">
      <dgm:prSet custT="1"/>
      <dgm:spPr/>
      <dgm:t>
        <a:bodyPr/>
        <a:lstStyle/>
        <a:p>
          <a:pPr algn="ctr"/>
          <a:r>
            <a:rPr lang="sk-SK" sz="2000" b="0" i="0" dirty="0">
              <a:latin typeface="Avenir Medium" panose="02000503020000020003" pitchFamily="2" charset="0"/>
              <a:cs typeface="Times New Roman"/>
            </a:rPr>
            <a:t>Navrátenie duše</a:t>
          </a:r>
          <a:endParaRPr lang="en-US" sz="2000" b="0" i="0" dirty="0">
            <a:latin typeface="Avenir Medium" panose="02000503020000020003" pitchFamily="2" charset="0"/>
            <a:cs typeface="Times New Roman"/>
          </a:endParaRPr>
        </a:p>
      </dgm:t>
    </dgm:pt>
    <dgm:pt modelId="{6D9CDBA1-D8EC-4F26-9DDA-D48DFF593902}" type="parTrans" cxnId="{CE6E58AF-0A95-414A-A41E-F38E380D8391}">
      <dgm:prSet/>
      <dgm:spPr/>
      <dgm:t>
        <a:bodyPr/>
        <a:lstStyle/>
        <a:p>
          <a:endParaRPr lang="en-US"/>
        </a:p>
      </dgm:t>
    </dgm:pt>
    <dgm:pt modelId="{B72532ED-97FF-4EFA-BD36-DEEB3E8783F1}" type="sibTrans" cxnId="{CE6E58AF-0A95-414A-A41E-F38E380D8391}">
      <dgm:prSet/>
      <dgm:spPr/>
      <dgm:t>
        <a:bodyPr/>
        <a:lstStyle/>
        <a:p>
          <a:endParaRPr lang="en-US"/>
        </a:p>
      </dgm:t>
    </dgm:pt>
    <dgm:pt modelId="{C50384F3-088B-4FB3-A70F-4B32E4FC476D}">
      <dgm:prSet custT="1"/>
      <dgm:spPr/>
      <dgm:t>
        <a:bodyPr/>
        <a:lstStyle/>
        <a:p>
          <a:pPr algn="ctr"/>
          <a:r>
            <a:rPr lang="sk-SK" sz="2000" b="0" i="0" dirty="0">
              <a:latin typeface="Avenir Medium" panose="02000503020000020003" pitchFamily="2" charset="0"/>
              <a:cs typeface="Times New Roman"/>
            </a:rPr>
            <a:t>Zmena osudu</a:t>
          </a:r>
          <a:endParaRPr lang="en-US" sz="2000" b="0" i="0" dirty="0">
            <a:latin typeface="Avenir Medium" panose="02000503020000020003" pitchFamily="2" charset="0"/>
            <a:cs typeface="Times New Roman"/>
          </a:endParaRPr>
        </a:p>
      </dgm:t>
    </dgm:pt>
    <dgm:pt modelId="{BF210164-53B6-4473-9E33-C146496E5761}" type="parTrans" cxnId="{D72AB6C2-CF8E-423D-8030-E409DBE5A330}">
      <dgm:prSet/>
      <dgm:spPr/>
      <dgm:t>
        <a:bodyPr/>
        <a:lstStyle/>
        <a:p>
          <a:endParaRPr lang="en-US"/>
        </a:p>
      </dgm:t>
    </dgm:pt>
    <dgm:pt modelId="{F915FC18-EFD5-466D-A894-4D7C1D4B43A9}" type="sibTrans" cxnId="{D72AB6C2-CF8E-423D-8030-E409DBE5A330}">
      <dgm:prSet/>
      <dgm:spPr/>
      <dgm:t>
        <a:bodyPr/>
        <a:lstStyle/>
        <a:p>
          <a:endParaRPr lang="en-US"/>
        </a:p>
      </dgm:t>
    </dgm:pt>
    <dgm:pt modelId="{9F762FB5-C559-4DDF-A7B6-C395D81FAF30}">
      <dgm:prSet custT="1"/>
      <dgm:spPr/>
      <dgm:t>
        <a:bodyPr/>
        <a:lstStyle/>
        <a:p>
          <a:pPr algn="ctr"/>
          <a:r>
            <a:rPr lang="sk-SK" sz="2000" b="0" i="0" dirty="0">
              <a:latin typeface="Avenir Medium" panose="02000503020000020003" pitchFamily="2" charset="0"/>
              <a:cs typeface="Times New Roman"/>
            </a:rPr>
            <a:t>Rušenie prekliatí</a:t>
          </a:r>
          <a:endParaRPr lang="en-US" sz="2000" b="0" i="0" dirty="0">
            <a:latin typeface="Avenir Medium" panose="02000503020000020003" pitchFamily="2" charset="0"/>
            <a:cs typeface="Times New Roman"/>
          </a:endParaRPr>
        </a:p>
      </dgm:t>
    </dgm:pt>
    <dgm:pt modelId="{00AD2EFD-B4CF-4E80-8018-D445D3918A9E}" type="parTrans" cxnId="{CF99FC0C-562D-4890-96E8-086104A4F224}">
      <dgm:prSet/>
      <dgm:spPr/>
      <dgm:t>
        <a:bodyPr/>
        <a:lstStyle/>
        <a:p>
          <a:endParaRPr lang="en-US"/>
        </a:p>
      </dgm:t>
    </dgm:pt>
    <dgm:pt modelId="{7C8AB606-DB4C-4856-B919-6C716F8E24CD}" type="sibTrans" cxnId="{CF99FC0C-562D-4890-96E8-086104A4F224}">
      <dgm:prSet/>
      <dgm:spPr/>
      <dgm:t>
        <a:bodyPr/>
        <a:lstStyle/>
        <a:p>
          <a:endParaRPr lang="en-US"/>
        </a:p>
      </dgm:t>
    </dgm:pt>
    <dgm:pt modelId="{3790B781-5E68-4F06-98E0-D215540C900A}">
      <dgm:prSet custT="1"/>
      <dgm:spPr/>
      <dgm:t>
        <a:bodyPr/>
        <a:lstStyle/>
        <a:p>
          <a:pPr algn="ctr"/>
          <a:r>
            <a:rPr lang="sk-SK" sz="2000" b="0" i="0" dirty="0">
              <a:latin typeface="Avenir Medium" panose="02000503020000020003" pitchFamily="2" charset="0"/>
              <a:cs typeface="Times New Roman"/>
            </a:rPr>
            <a:t>Zhmotnenie myšlienky</a:t>
          </a:r>
          <a:endParaRPr lang="en-US" sz="2000" b="0" i="0" dirty="0">
            <a:latin typeface="Avenir Medium" panose="02000503020000020003" pitchFamily="2" charset="0"/>
            <a:cs typeface="Times New Roman"/>
          </a:endParaRPr>
        </a:p>
      </dgm:t>
    </dgm:pt>
    <dgm:pt modelId="{22BE9601-FB27-431D-985D-050E891F9B4D}" type="parTrans" cxnId="{73317485-0E89-4D3C-A7D3-4E53E76FEE1A}">
      <dgm:prSet/>
      <dgm:spPr/>
      <dgm:t>
        <a:bodyPr/>
        <a:lstStyle/>
        <a:p>
          <a:endParaRPr lang="en-US"/>
        </a:p>
      </dgm:t>
    </dgm:pt>
    <dgm:pt modelId="{6955CAE5-46E2-4A05-87CB-1463BA55C2C5}" type="sibTrans" cxnId="{73317485-0E89-4D3C-A7D3-4E53E76FEE1A}">
      <dgm:prSet/>
      <dgm:spPr/>
      <dgm:t>
        <a:bodyPr/>
        <a:lstStyle/>
        <a:p>
          <a:endParaRPr lang="en-US"/>
        </a:p>
      </dgm:t>
    </dgm:pt>
    <dgm:pt modelId="{24B98CD0-8402-4B76-85D5-EF2109B04393}">
      <dgm:prSet custT="1"/>
      <dgm:spPr/>
      <dgm:t>
        <a:bodyPr/>
        <a:lstStyle/>
        <a:p>
          <a:pPr algn="ctr"/>
          <a:r>
            <a:rPr lang="sk-SK" sz="2000" b="0" i="0" dirty="0">
              <a:latin typeface="Avenir Medium" panose="02000503020000020003" pitchFamily="2" charset="0"/>
              <a:cs typeface="Times New Roman"/>
            </a:rPr>
            <a:t>Ovplyvnenie prírody</a:t>
          </a:r>
          <a:endParaRPr lang="en-US" sz="2000" b="0" i="0" dirty="0">
            <a:latin typeface="Avenir Medium" panose="02000503020000020003" pitchFamily="2" charset="0"/>
            <a:cs typeface="Times New Roman"/>
          </a:endParaRPr>
        </a:p>
      </dgm:t>
    </dgm:pt>
    <dgm:pt modelId="{BE5C56C1-A121-4A6D-B130-8400C4992547}" type="parTrans" cxnId="{7DF36B82-F0AF-40B2-BB2F-C4C1267E468B}">
      <dgm:prSet/>
      <dgm:spPr/>
      <dgm:t>
        <a:bodyPr/>
        <a:lstStyle/>
        <a:p>
          <a:endParaRPr lang="en-US"/>
        </a:p>
      </dgm:t>
    </dgm:pt>
    <dgm:pt modelId="{BE55C40D-8146-4AB8-8E2C-C00156BF3BA1}" type="sibTrans" cxnId="{7DF36B82-F0AF-40B2-BB2F-C4C1267E468B}">
      <dgm:prSet/>
      <dgm:spPr/>
      <dgm:t>
        <a:bodyPr/>
        <a:lstStyle/>
        <a:p>
          <a:endParaRPr lang="en-US"/>
        </a:p>
      </dgm:t>
    </dgm:pt>
    <dgm:pt modelId="{1E0C7768-2070-5945-8419-4BD75B53566C}" type="pres">
      <dgm:prSet presAssocID="{102513D5-84A1-4236-BB9C-C79E3142D23D}" presName="linear" presStyleCnt="0">
        <dgm:presLayoutVars>
          <dgm:animLvl val="lvl"/>
          <dgm:resizeHandles val="exact"/>
        </dgm:presLayoutVars>
      </dgm:prSet>
      <dgm:spPr/>
    </dgm:pt>
    <dgm:pt modelId="{BD13EE2C-EE60-4F42-BDF4-A3E4F5802A5B}" type="pres">
      <dgm:prSet presAssocID="{B8C13118-7D71-4F39-AA35-92E80F50AD7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9E2A185-8C2D-9647-B124-F498B063B04B}" type="pres">
      <dgm:prSet presAssocID="{170A4EE3-2446-41CB-9C91-63457155A915}" presName="spacer" presStyleCnt="0"/>
      <dgm:spPr/>
    </dgm:pt>
    <dgm:pt modelId="{D4095EC1-5C5A-9C4A-B388-691B53FC32BF}" type="pres">
      <dgm:prSet presAssocID="{8BB0A76C-C5B3-4D2A-8391-C0DB24E15FE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BBFC3E7-020F-3B4F-8327-9B2B6B99E53F}" type="pres">
      <dgm:prSet presAssocID="{6243B566-5AFF-4946-8FFA-ECB9FBFDB23F}" presName="spacer" presStyleCnt="0"/>
      <dgm:spPr/>
    </dgm:pt>
    <dgm:pt modelId="{7AA9A5A5-8AC7-EB49-92B1-D8BB136822C1}" type="pres">
      <dgm:prSet presAssocID="{4CDC2338-BD9A-4CF2-8BE5-899A7A97BC7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3647A43-B7FC-BB44-AEB0-A12A5B9F36E4}" type="pres">
      <dgm:prSet presAssocID="{B72532ED-97FF-4EFA-BD36-DEEB3E8783F1}" presName="spacer" presStyleCnt="0"/>
      <dgm:spPr/>
    </dgm:pt>
    <dgm:pt modelId="{8D8FDFE8-9C7F-194C-94EA-CD5953E69660}" type="pres">
      <dgm:prSet presAssocID="{C50384F3-088B-4FB3-A70F-4B32E4FC476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E0ED794-DAF6-B440-AF9F-2A916DD3691C}" type="pres">
      <dgm:prSet presAssocID="{F915FC18-EFD5-466D-A894-4D7C1D4B43A9}" presName="spacer" presStyleCnt="0"/>
      <dgm:spPr/>
    </dgm:pt>
    <dgm:pt modelId="{C996A163-2162-534B-8F3B-77E6EF55B9F8}" type="pres">
      <dgm:prSet presAssocID="{9F762FB5-C559-4DDF-A7B6-C395D81FAF3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8C37385-3E62-4140-B3CE-C3FA7BDEE523}" type="pres">
      <dgm:prSet presAssocID="{7C8AB606-DB4C-4856-B919-6C716F8E24CD}" presName="spacer" presStyleCnt="0"/>
      <dgm:spPr/>
    </dgm:pt>
    <dgm:pt modelId="{04F020B2-C01B-5D47-890D-8A1AF751B826}" type="pres">
      <dgm:prSet presAssocID="{3790B781-5E68-4F06-98E0-D215540C900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7101595-C10F-0D48-9FA2-F436A3991243}" type="pres">
      <dgm:prSet presAssocID="{6955CAE5-46E2-4A05-87CB-1463BA55C2C5}" presName="spacer" presStyleCnt="0"/>
      <dgm:spPr/>
    </dgm:pt>
    <dgm:pt modelId="{1CB1FEF5-6252-BA45-9ACD-11D1D363A981}" type="pres">
      <dgm:prSet presAssocID="{24B98CD0-8402-4B76-85D5-EF2109B0439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86F9E07-AC98-4E48-9F45-B32F69C391F3}" srcId="{102513D5-84A1-4236-BB9C-C79E3142D23D}" destId="{B8C13118-7D71-4F39-AA35-92E80F50AD7E}" srcOrd="0" destOrd="0" parTransId="{1F19127A-CBA6-41F8-BB96-E4446DE00D80}" sibTransId="{170A4EE3-2446-41CB-9C91-63457155A915}"/>
    <dgm:cxn modelId="{CF99FC0C-562D-4890-96E8-086104A4F224}" srcId="{102513D5-84A1-4236-BB9C-C79E3142D23D}" destId="{9F762FB5-C559-4DDF-A7B6-C395D81FAF30}" srcOrd="4" destOrd="0" parTransId="{00AD2EFD-B4CF-4E80-8018-D445D3918A9E}" sibTransId="{7C8AB606-DB4C-4856-B919-6C716F8E24CD}"/>
    <dgm:cxn modelId="{C01E3212-C4F2-480D-A929-827493AFF3F6}" srcId="{102513D5-84A1-4236-BB9C-C79E3142D23D}" destId="{8BB0A76C-C5B3-4D2A-8391-C0DB24E15FE4}" srcOrd="1" destOrd="0" parTransId="{129ECD3A-D288-4C47-A9E0-11BFD28C5FB2}" sibTransId="{6243B566-5AFF-4946-8FFA-ECB9FBFDB23F}"/>
    <dgm:cxn modelId="{59FFC61F-37AC-AC45-8F52-34B3757FAEF3}" type="presOf" srcId="{9F762FB5-C559-4DDF-A7B6-C395D81FAF30}" destId="{C996A163-2162-534B-8F3B-77E6EF55B9F8}" srcOrd="0" destOrd="0" presId="urn:microsoft.com/office/officeart/2005/8/layout/vList2"/>
    <dgm:cxn modelId="{9A785778-D2B4-3E46-8B9E-3710CEB2590E}" type="presOf" srcId="{102513D5-84A1-4236-BB9C-C79E3142D23D}" destId="{1E0C7768-2070-5945-8419-4BD75B53566C}" srcOrd="0" destOrd="0" presId="urn:microsoft.com/office/officeart/2005/8/layout/vList2"/>
    <dgm:cxn modelId="{7DF36B82-F0AF-40B2-BB2F-C4C1267E468B}" srcId="{102513D5-84A1-4236-BB9C-C79E3142D23D}" destId="{24B98CD0-8402-4B76-85D5-EF2109B04393}" srcOrd="6" destOrd="0" parTransId="{BE5C56C1-A121-4A6D-B130-8400C4992547}" sibTransId="{BE55C40D-8146-4AB8-8E2C-C00156BF3BA1}"/>
    <dgm:cxn modelId="{73317485-0E89-4D3C-A7D3-4E53E76FEE1A}" srcId="{102513D5-84A1-4236-BB9C-C79E3142D23D}" destId="{3790B781-5E68-4F06-98E0-D215540C900A}" srcOrd="5" destOrd="0" parTransId="{22BE9601-FB27-431D-985D-050E891F9B4D}" sibTransId="{6955CAE5-46E2-4A05-87CB-1463BA55C2C5}"/>
    <dgm:cxn modelId="{B13C4696-2623-4F43-8494-97125BFA5C80}" type="presOf" srcId="{C50384F3-088B-4FB3-A70F-4B32E4FC476D}" destId="{8D8FDFE8-9C7F-194C-94EA-CD5953E69660}" srcOrd="0" destOrd="0" presId="urn:microsoft.com/office/officeart/2005/8/layout/vList2"/>
    <dgm:cxn modelId="{283285A4-85A2-5848-8895-4C25979C90BA}" type="presOf" srcId="{B8C13118-7D71-4F39-AA35-92E80F50AD7E}" destId="{BD13EE2C-EE60-4F42-BDF4-A3E4F5802A5B}" srcOrd="0" destOrd="0" presId="urn:microsoft.com/office/officeart/2005/8/layout/vList2"/>
    <dgm:cxn modelId="{BA94D8A5-A2F1-7241-B6A4-B341AEFF63FA}" type="presOf" srcId="{8BB0A76C-C5B3-4D2A-8391-C0DB24E15FE4}" destId="{D4095EC1-5C5A-9C4A-B388-691B53FC32BF}" srcOrd="0" destOrd="0" presId="urn:microsoft.com/office/officeart/2005/8/layout/vList2"/>
    <dgm:cxn modelId="{CE6E58AF-0A95-414A-A41E-F38E380D8391}" srcId="{102513D5-84A1-4236-BB9C-C79E3142D23D}" destId="{4CDC2338-BD9A-4CF2-8BE5-899A7A97BC73}" srcOrd="2" destOrd="0" parTransId="{6D9CDBA1-D8EC-4F26-9DDA-D48DFF593902}" sibTransId="{B72532ED-97FF-4EFA-BD36-DEEB3E8783F1}"/>
    <dgm:cxn modelId="{D72AB6C2-CF8E-423D-8030-E409DBE5A330}" srcId="{102513D5-84A1-4236-BB9C-C79E3142D23D}" destId="{C50384F3-088B-4FB3-A70F-4B32E4FC476D}" srcOrd="3" destOrd="0" parTransId="{BF210164-53B6-4473-9E33-C146496E5761}" sibTransId="{F915FC18-EFD5-466D-A894-4D7C1D4B43A9}"/>
    <dgm:cxn modelId="{7738C0C8-6C37-4547-9D86-B449E5FA0508}" type="presOf" srcId="{3790B781-5E68-4F06-98E0-D215540C900A}" destId="{04F020B2-C01B-5D47-890D-8A1AF751B826}" srcOrd="0" destOrd="0" presId="urn:microsoft.com/office/officeart/2005/8/layout/vList2"/>
    <dgm:cxn modelId="{351732EA-6314-324C-830E-0A479D31CD3E}" type="presOf" srcId="{24B98CD0-8402-4B76-85D5-EF2109B04393}" destId="{1CB1FEF5-6252-BA45-9ACD-11D1D363A981}" srcOrd="0" destOrd="0" presId="urn:microsoft.com/office/officeart/2005/8/layout/vList2"/>
    <dgm:cxn modelId="{2B7DC2F5-BD62-494A-8DA1-CF921026FBB4}" type="presOf" srcId="{4CDC2338-BD9A-4CF2-8BE5-899A7A97BC73}" destId="{7AA9A5A5-8AC7-EB49-92B1-D8BB136822C1}" srcOrd="0" destOrd="0" presId="urn:microsoft.com/office/officeart/2005/8/layout/vList2"/>
    <dgm:cxn modelId="{AFB83FA7-BB04-8347-A81D-26D8209E97F7}" type="presParOf" srcId="{1E0C7768-2070-5945-8419-4BD75B53566C}" destId="{BD13EE2C-EE60-4F42-BDF4-A3E4F5802A5B}" srcOrd="0" destOrd="0" presId="urn:microsoft.com/office/officeart/2005/8/layout/vList2"/>
    <dgm:cxn modelId="{BBBC973C-227C-7D4F-AEB3-3BDB9F0A4A7F}" type="presParOf" srcId="{1E0C7768-2070-5945-8419-4BD75B53566C}" destId="{B9E2A185-8C2D-9647-B124-F498B063B04B}" srcOrd="1" destOrd="0" presId="urn:microsoft.com/office/officeart/2005/8/layout/vList2"/>
    <dgm:cxn modelId="{9336CBFF-1CED-7344-BDE3-18C77ED508B6}" type="presParOf" srcId="{1E0C7768-2070-5945-8419-4BD75B53566C}" destId="{D4095EC1-5C5A-9C4A-B388-691B53FC32BF}" srcOrd="2" destOrd="0" presId="urn:microsoft.com/office/officeart/2005/8/layout/vList2"/>
    <dgm:cxn modelId="{090D464E-277A-FB4F-8FAF-37A2A9E9079E}" type="presParOf" srcId="{1E0C7768-2070-5945-8419-4BD75B53566C}" destId="{CBBFC3E7-020F-3B4F-8327-9B2B6B99E53F}" srcOrd="3" destOrd="0" presId="urn:microsoft.com/office/officeart/2005/8/layout/vList2"/>
    <dgm:cxn modelId="{42E0247D-E717-334B-916F-A44AE92F17BE}" type="presParOf" srcId="{1E0C7768-2070-5945-8419-4BD75B53566C}" destId="{7AA9A5A5-8AC7-EB49-92B1-D8BB136822C1}" srcOrd="4" destOrd="0" presId="urn:microsoft.com/office/officeart/2005/8/layout/vList2"/>
    <dgm:cxn modelId="{B5110939-D4E4-A241-B58B-F652DC9BA6E2}" type="presParOf" srcId="{1E0C7768-2070-5945-8419-4BD75B53566C}" destId="{43647A43-B7FC-BB44-AEB0-A12A5B9F36E4}" srcOrd="5" destOrd="0" presId="urn:microsoft.com/office/officeart/2005/8/layout/vList2"/>
    <dgm:cxn modelId="{522BD342-A882-8946-9D5B-4CF1983C543F}" type="presParOf" srcId="{1E0C7768-2070-5945-8419-4BD75B53566C}" destId="{8D8FDFE8-9C7F-194C-94EA-CD5953E69660}" srcOrd="6" destOrd="0" presId="urn:microsoft.com/office/officeart/2005/8/layout/vList2"/>
    <dgm:cxn modelId="{68DE6AA0-CAD7-2944-96DE-C0F0A7DDD517}" type="presParOf" srcId="{1E0C7768-2070-5945-8419-4BD75B53566C}" destId="{0E0ED794-DAF6-B440-AF9F-2A916DD3691C}" srcOrd="7" destOrd="0" presId="urn:microsoft.com/office/officeart/2005/8/layout/vList2"/>
    <dgm:cxn modelId="{D72C9D33-A05A-B94F-A1EC-8B01469181C7}" type="presParOf" srcId="{1E0C7768-2070-5945-8419-4BD75B53566C}" destId="{C996A163-2162-534B-8F3B-77E6EF55B9F8}" srcOrd="8" destOrd="0" presId="urn:microsoft.com/office/officeart/2005/8/layout/vList2"/>
    <dgm:cxn modelId="{24B6D048-D966-2C49-93CC-03F72BED7686}" type="presParOf" srcId="{1E0C7768-2070-5945-8419-4BD75B53566C}" destId="{88C37385-3E62-4140-B3CE-C3FA7BDEE523}" srcOrd="9" destOrd="0" presId="urn:microsoft.com/office/officeart/2005/8/layout/vList2"/>
    <dgm:cxn modelId="{5220AEE3-3BE9-0C4D-9A73-6184BCF03BAA}" type="presParOf" srcId="{1E0C7768-2070-5945-8419-4BD75B53566C}" destId="{04F020B2-C01B-5D47-890D-8A1AF751B826}" srcOrd="10" destOrd="0" presId="urn:microsoft.com/office/officeart/2005/8/layout/vList2"/>
    <dgm:cxn modelId="{60EFBB69-C583-6743-A1A9-874E3372C1A4}" type="presParOf" srcId="{1E0C7768-2070-5945-8419-4BD75B53566C}" destId="{87101595-C10F-0D48-9FA2-F436A3991243}" srcOrd="11" destOrd="0" presId="urn:microsoft.com/office/officeart/2005/8/layout/vList2"/>
    <dgm:cxn modelId="{D4C9C293-A1AA-3347-A97E-BA11AA2CABA5}" type="presParOf" srcId="{1E0C7768-2070-5945-8419-4BD75B53566C}" destId="{1CB1FEF5-6252-BA45-9ACD-11D1D363A98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3EE2C-EE60-4F42-BDF4-A3E4F5802A5B}">
      <dsp:nvSpPr>
        <dsp:cNvPr id="0" name=""/>
        <dsp:cNvSpPr/>
      </dsp:nvSpPr>
      <dsp:spPr>
        <a:xfrm>
          <a:off x="0" y="12696"/>
          <a:ext cx="7589374" cy="561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0" i="0" kern="1200" dirty="0" err="1">
              <a:latin typeface="Avenir Medium" panose="02000503020000020003" pitchFamily="2" charset="0"/>
              <a:cs typeface="Arial" panose="020B0604020202020204" pitchFamily="34" charset="0"/>
            </a:rPr>
            <a:t>Samoliečenie</a:t>
          </a:r>
          <a:endParaRPr lang="en-US" sz="2000" b="0" i="0" kern="1200" dirty="0">
            <a:latin typeface="Avenir Medium" panose="02000503020000020003" pitchFamily="2" charset="0"/>
            <a:cs typeface="Arial" panose="020B0604020202020204" pitchFamily="34" charset="0"/>
          </a:endParaRPr>
        </a:p>
      </dsp:txBody>
      <dsp:txXfrm>
        <a:off x="27415" y="40111"/>
        <a:ext cx="7534544" cy="506770"/>
      </dsp:txXfrm>
    </dsp:sp>
    <dsp:sp modelId="{D4095EC1-5C5A-9C4A-B388-691B53FC32BF}">
      <dsp:nvSpPr>
        <dsp:cNvPr id="0" name=""/>
        <dsp:cNvSpPr/>
      </dsp:nvSpPr>
      <dsp:spPr>
        <a:xfrm>
          <a:off x="0" y="660696"/>
          <a:ext cx="7589374" cy="561600"/>
        </a:xfrm>
        <a:prstGeom prst="roundRect">
          <a:avLst/>
        </a:prstGeom>
        <a:solidFill>
          <a:schemeClr val="accent2">
            <a:hueOff val="-220562"/>
            <a:satOff val="24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0" i="0" kern="1200" dirty="0">
              <a:latin typeface="Avenir Medium" panose="02000503020000020003" pitchFamily="2" charset="0"/>
              <a:cs typeface="Times New Roman"/>
            </a:rPr>
            <a:t>Empatické liečenie </a:t>
          </a:r>
          <a:endParaRPr lang="en-US" sz="2000" b="0" i="0" kern="1200" dirty="0">
            <a:latin typeface="Avenir Medium" panose="02000503020000020003" pitchFamily="2" charset="0"/>
            <a:cs typeface="Times New Roman"/>
          </a:endParaRPr>
        </a:p>
      </dsp:txBody>
      <dsp:txXfrm>
        <a:off x="27415" y="688111"/>
        <a:ext cx="7534544" cy="506770"/>
      </dsp:txXfrm>
    </dsp:sp>
    <dsp:sp modelId="{7AA9A5A5-8AC7-EB49-92B1-D8BB136822C1}">
      <dsp:nvSpPr>
        <dsp:cNvPr id="0" name=""/>
        <dsp:cNvSpPr/>
      </dsp:nvSpPr>
      <dsp:spPr>
        <a:xfrm>
          <a:off x="0" y="1308696"/>
          <a:ext cx="7589374" cy="561600"/>
        </a:xfrm>
        <a:prstGeom prst="round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0" i="0" kern="1200" dirty="0">
              <a:latin typeface="Avenir Medium" panose="02000503020000020003" pitchFamily="2" charset="0"/>
              <a:cs typeface="Times New Roman"/>
            </a:rPr>
            <a:t>Navrátenie duše</a:t>
          </a:r>
          <a:endParaRPr lang="en-US" sz="2000" b="0" i="0" kern="1200" dirty="0">
            <a:latin typeface="Avenir Medium" panose="02000503020000020003" pitchFamily="2" charset="0"/>
            <a:cs typeface="Times New Roman"/>
          </a:endParaRPr>
        </a:p>
      </dsp:txBody>
      <dsp:txXfrm>
        <a:off x="27415" y="1336111"/>
        <a:ext cx="7534544" cy="506770"/>
      </dsp:txXfrm>
    </dsp:sp>
    <dsp:sp modelId="{8D8FDFE8-9C7F-194C-94EA-CD5953E69660}">
      <dsp:nvSpPr>
        <dsp:cNvPr id="0" name=""/>
        <dsp:cNvSpPr/>
      </dsp:nvSpPr>
      <dsp:spPr>
        <a:xfrm>
          <a:off x="0" y="1956696"/>
          <a:ext cx="7589374" cy="561600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0" i="0" kern="1200" dirty="0">
              <a:latin typeface="Avenir Medium" panose="02000503020000020003" pitchFamily="2" charset="0"/>
              <a:cs typeface="Times New Roman"/>
            </a:rPr>
            <a:t>Zmena osudu</a:t>
          </a:r>
          <a:endParaRPr lang="en-US" sz="2000" b="0" i="0" kern="1200" dirty="0">
            <a:latin typeface="Avenir Medium" panose="02000503020000020003" pitchFamily="2" charset="0"/>
            <a:cs typeface="Times New Roman"/>
          </a:endParaRPr>
        </a:p>
      </dsp:txBody>
      <dsp:txXfrm>
        <a:off x="27415" y="1984111"/>
        <a:ext cx="7534544" cy="506770"/>
      </dsp:txXfrm>
    </dsp:sp>
    <dsp:sp modelId="{C996A163-2162-534B-8F3B-77E6EF55B9F8}">
      <dsp:nvSpPr>
        <dsp:cNvPr id="0" name=""/>
        <dsp:cNvSpPr/>
      </dsp:nvSpPr>
      <dsp:spPr>
        <a:xfrm>
          <a:off x="0" y="2604696"/>
          <a:ext cx="7589374" cy="561600"/>
        </a:xfrm>
        <a:prstGeom prst="round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0" i="0" kern="1200" dirty="0">
              <a:latin typeface="Avenir Medium" panose="02000503020000020003" pitchFamily="2" charset="0"/>
              <a:cs typeface="Times New Roman"/>
            </a:rPr>
            <a:t>Rušenie prekliatí</a:t>
          </a:r>
          <a:endParaRPr lang="en-US" sz="2000" b="0" i="0" kern="1200" dirty="0">
            <a:latin typeface="Avenir Medium" panose="02000503020000020003" pitchFamily="2" charset="0"/>
            <a:cs typeface="Times New Roman"/>
          </a:endParaRPr>
        </a:p>
      </dsp:txBody>
      <dsp:txXfrm>
        <a:off x="27415" y="2632111"/>
        <a:ext cx="7534544" cy="506770"/>
      </dsp:txXfrm>
    </dsp:sp>
    <dsp:sp modelId="{04F020B2-C01B-5D47-890D-8A1AF751B826}">
      <dsp:nvSpPr>
        <dsp:cNvPr id="0" name=""/>
        <dsp:cNvSpPr/>
      </dsp:nvSpPr>
      <dsp:spPr>
        <a:xfrm>
          <a:off x="0" y="3252696"/>
          <a:ext cx="7589374" cy="561600"/>
        </a:xfrm>
        <a:prstGeom prst="roundRect">
          <a:avLst/>
        </a:prstGeom>
        <a:solidFill>
          <a:schemeClr val="accent2">
            <a:hueOff val="-1102811"/>
            <a:satOff val="1243"/>
            <a:lumOff val="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0" i="0" kern="1200" dirty="0">
              <a:latin typeface="Avenir Medium" panose="02000503020000020003" pitchFamily="2" charset="0"/>
              <a:cs typeface="Times New Roman"/>
            </a:rPr>
            <a:t>Zhmotnenie myšlienky</a:t>
          </a:r>
          <a:endParaRPr lang="en-US" sz="2000" b="0" i="0" kern="1200" dirty="0">
            <a:latin typeface="Avenir Medium" panose="02000503020000020003" pitchFamily="2" charset="0"/>
            <a:cs typeface="Times New Roman"/>
          </a:endParaRPr>
        </a:p>
      </dsp:txBody>
      <dsp:txXfrm>
        <a:off x="27415" y="3280111"/>
        <a:ext cx="7534544" cy="506770"/>
      </dsp:txXfrm>
    </dsp:sp>
    <dsp:sp modelId="{1CB1FEF5-6252-BA45-9ACD-11D1D363A981}">
      <dsp:nvSpPr>
        <dsp:cNvPr id="0" name=""/>
        <dsp:cNvSpPr/>
      </dsp:nvSpPr>
      <dsp:spPr>
        <a:xfrm>
          <a:off x="0" y="3900696"/>
          <a:ext cx="7589374" cy="56160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0" i="0" kern="1200" dirty="0">
              <a:latin typeface="Avenir Medium" panose="02000503020000020003" pitchFamily="2" charset="0"/>
              <a:cs typeface="Times New Roman"/>
            </a:rPr>
            <a:t>Ovplyvnenie prírody</a:t>
          </a:r>
          <a:endParaRPr lang="en-US" sz="2000" b="0" i="0" kern="1200" dirty="0">
            <a:latin typeface="Avenir Medium" panose="02000503020000020003" pitchFamily="2" charset="0"/>
            <a:cs typeface="Times New Roman"/>
          </a:endParaRPr>
        </a:p>
      </dsp:txBody>
      <dsp:txXfrm>
        <a:off x="27415" y="3928111"/>
        <a:ext cx="7534544" cy="506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15525-354A-E84C-94A0-969ABA753DCB}" type="datetimeFigureOut">
              <a:rPr lang="en-SK" smtClean="0"/>
              <a:t>11/22/24</a:t>
            </a:fld>
            <a:endParaRPr lang="en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C057B-B173-6947-A853-0380E7DBA05A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66751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C057B-B173-6947-A853-0380E7DBA05A}" type="slidenum">
              <a:rPr lang="en-SK" smtClean="0"/>
              <a:t>1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934094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C057B-B173-6947-A853-0380E7DBA05A}" type="slidenum">
              <a:rPr lang="en-SK" smtClean="0"/>
              <a:t>2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40929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C057B-B173-6947-A853-0380E7DBA05A}" type="slidenum">
              <a:rPr lang="en-SK" smtClean="0"/>
              <a:t>3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10138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7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5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2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1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6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1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7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3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3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4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ž s Coast s opierky rúk a surfboard">
            <a:extLst>
              <a:ext uri="{FF2B5EF4-FFF2-40B4-BE49-F238E27FC236}">
                <a16:creationId xmlns:a16="http://schemas.microsoft.com/office/drawing/2014/main" id="{455F18B7-2814-42AD-BC68-8F2B24544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9910" b="4180"/>
          <a:stretch/>
        </p:blipFill>
        <p:spPr>
          <a:xfrm>
            <a:off x="0" y="0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70957" y="2514600"/>
            <a:ext cx="9144000" cy="3528132"/>
          </a:xfrm>
        </p:spPr>
        <p:txBody>
          <a:bodyPr>
            <a:noAutofit/>
          </a:bodyPr>
          <a:lstStyle/>
          <a:p>
            <a:pPr algn="ctr"/>
            <a:r>
              <a:rPr lang="sk-SK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VPLYV ENERGIE </a:t>
            </a:r>
            <a:br>
              <a:rPr lang="sk-SK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sk-SK" sz="50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alebo</a:t>
            </a:r>
            <a:br>
              <a:rPr lang="sk-SK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sk-SK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ZÁZRAKY? 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1C29D08-253B-B683-E275-4BC82B6D67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08"/>
          <a:stretch/>
        </p:blipFill>
        <p:spPr>
          <a:xfrm>
            <a:off x="7823200" y="6115506"/>
            <a:ext cx="4402666" cy="6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971F489-44C1-44EF-902F-D7889A4217BE}"/>
              </a:ext>
            </a:extLst>
          </p:cNvPr>
          <p:cNvSpPr txBox="1"/>
          <p:nvPr/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NEGATÍVNA ENERGIA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998EB2C-BB6E-4017-B5B8-2074B92FB41E}"/>
              </a:ext>
            </a:extLst>
          </p:cNvPr>
          <p:cNvSpPr txBox="1"/>
          <p:nvPr/>
        </p:nvSpPr>
        <p:spPr>
          <a:xfrm>
            <a:off x="5297762" y="2706624"/>
            <a:ext cx="6251110" cy="382219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venir Medium" panose="02000503020000020003" pitchFamily="2" charset="0"/>
              </a:rPr>
              <a:t>ZNAKY: </a:t>
            </a:r>
            <a:r>
              <a:rPr lang="en-US" sz="2000" dirty="0" err="1">
                <a:latin typeface="Avenir Medium" panose="02000503020000020003" pitchFamily="2" charset="0"/>
              </a:rPr>
              <a:t>bezcitnosť</a:t>
            </a:r>
            <a:r>
              <a:rPr lang="en-US" sz="2000" dirty="0">
                <a:latin typeface="Avenir Medium" panose="02000503020000020003" pitchFamily="2" charset="0"/>
              </a:rPr>
              <a:t> a </a:t>
            </a:r>
            <a:r>
              <a:rPr lang="en-US" sz="2000" dirty="0" err="1">
                <a:latin typeface="Avenir Medium" panose="02000503020000020003" pitchFamily="2" charset="0"/>
              </a:rPr>
              <a:t>chlad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vypočítavosť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hašterivosť</a:t>
            </a:r>
            <a:r>
              <a:rPr lang="en-US" sz="2000" dirty="0">
                <a:latin typeface="Avenir Medium" panose="02000503020000020003" pitchFamily="2" charset="0"/>
              </a:rPr>
              <a:t>. </a:t>
            </a:r>
            <a:r>
              <a:rPr lang="en-US" sz="2000" dirty="0" err="1">
                <a:latin typeface="Avenir Medium" panose="02000503020000020003" pitchFamily="2" charset="0"/>
              </a:rPr>
              <a:t>Ľudia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chcú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byť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stredobodom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pozornosti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presadzujú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len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svoj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názor</a:t>
            </a:r>
            <a:r>
              <a:rPr lang="en-US" sz="2000" dirty="0">
                <a:latin typeface="Avenir Medium" panose="02000503020000020003" pitchFamily="2" charset="0"/>
              </a:rPr>
              <a:t> a </a:t>
            </a:r>
            <a:r>
              <a:rPr lang="en-US" sz="2000" dirty="0" err="1">
                <a:latin typeface="Avenir Medium" panose="02000503020000020003" pitchFamily="2" charset="0"/>
              </a:rPr>
              <a:t>opovrhujú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názorom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iných</a:t>
            </a:r>
            <a:r>
              <a:rPr lang="en-US" sz="2000" dirty="0">
                <a:latin typeface="Avenir Medium" panose="02000503020000020003" pitchFamily="2" charset="0"/>
              </a:rPr>
              <a:t>. </a:t>
            </a:r>
            <a:r>
              <a:rPr lang="en-US" sz="2000" dirty="0" err="1">
                <a:latin typeface="Avenir Medium" panose="02000503020000020003" pitchFamily="2" charset="0"/>
              </a:rPr>
              <a:t>Ďalšími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znakmi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sú</a:t>
            </a:r>
            <a:r>
              <a:rPr lang="en-US" sz="2000" dirty="0">
                <a:latin typeface="Avenir Medium" panose="02000503020000020003" pitchFamily="2" charset="0"/>
              </a:rPr>
              <a:t>: </a:t>
            </a:r>
            <a:r>
              <a:rPr lang="en-US" sz="2000" dirty="0" err="1">
                <a:latin typeface="Avenir Medium" panose="02000503020000020003" pitchFamily="2" charset="0"/>
              </a:rPr>
              <a:t>silný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materializmus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zdravotné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problémy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sebectvo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hrubosť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nenávisť</a:t>
            </a:r>
            <a:r>
              <a:rPr lang="en-US" sz="2000" dirty="0">
                <a:latin typeface="Avenir Medium" panose="02000503020000020003" pitchFamily="2" charset="0"/>
              </a:rPr>
              <a:t> a </a:t>
            </a:r>
            <a:r>
              <a:rPr lang="en-US" sz="2000" dirty="0" err="1">
                <a:latin typeface="Avenir Medium" panose="02000503020000020003" pitchFamily="2" charset="0"/>
              </a:rPr>
              <a:t>závisť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agresivita</a:t>
            </a:r>
            <a:r>
              <a:rPr lang="en-US" sz="2000" dirty="0">
                <a:latin typeface="Avenir Medium" panose="02000503020000020003" pitchFamily="2" charset="0"/>
              </a:rPr>
              <a:t>. </a:t>
            </a:r>
            <a:r>
              <a:rPr lang="en-US" sz="2000" dirty="0" err="1">
                <a:latin typeface="Avenir Medium" panose="02000503020000020003" pitchFamily="2" charset="0"/>
              </a:rPr>
              <a:t>Zvýšená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agresivita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spôsobuje</a:t>
            </a:r>
            <a:r>
              <a:rPr lang="en-US" sz="2000" dirty="0">
                <a:latin typeface="Avenir Medium" panose="02000503020000020003" pitchFamily="2" charset="0"/>
              </a:rPr>
              <a:t> v </a:t>
            </a:r>
            <a:r>
              <a:rPr lang="en-US" sz="2000" dirty="0" err="1">
                <a:latin typeface="Avenir Medium" panose="02000503020000020003" pitchFamily="2" charset="0"/>
              </a:rPr>
              <a:t>ľudskom</a:t>
            </a:r>
            <a:r>
              <a:rPr lang="en-US" sz="2000" dirty="0">
                <a:latin typeface="Avenir Medium" panose="02000503020000020003" pitchFamily="2" charset="0"/>
              </a:rPr>
              <a:t> tele </a:t>
            </a:r>
            <a:r>
              <a:rPr lang="en-US" sz="2000" dirty="0" err="1">
                <a:latin typeface="Avenir Medium" panose="02000503020000020003" pitchFamily="2" charset="0"/>
              </a:rPr>
              <a:t>väčší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príliv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energie</a:t>
            </a:r>
            <a:r>
              <a:rPr lang="en-US" sz="2000" dirty="0">
                <a:latin typeface="Avenir Medium" panose="02000503020000020003" pitchFamily="2" charset="0"/>
              </a:rPr>
              <a:t> a </a:t>
            </a:r>
            <a:r>
              <a:rPr lang="en-US" sz="2000" dirty="0" err="1">
                <a:latin typeface="Avenir Medium" panose="02000503020000020003" pitchFamily="2" charset="0"/>
              </a:rPr>
              <a:t>iné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negatívne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veci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ktoré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pôsobia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na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naše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zdravie</a:t>
            </a:r>
            <a:r>
              <a:rPr lang="en-US" sz="2000" dirty="0">
                <a:latin typeface="Avenir Medium" panose="02000503020000020003" pitchFamily="2" charset="0"/>
              </a:rPr>
              <a:t> a </a:t>
            </a:r>
            <a:r>
              <a:rPr lang="en-US" sz="2000" dirty="0" err="1">
                <a:latin typeface="Avenir Medium" panose="02000503020000020003" pitchFamily="2" charset="0"/>
              </a:rPr>
              <a:t>okolie</a:t>
            </a:r>
            <a:r>
              <a:rPr lang="en-US" sz="2000" dirty="0">
                <a:latin typeface="Avenir Medium" panose="02000503020000020003" pitchFamily="2" charset="0"/>
              </a:rPr>
              <a:t>. Ak </a:t>
            </a:r>
            <a:r>
              <a:rPr lang="en-US" sz="2000" dirty="0" err="1">
                <a:latin typeface="Avenir Medium" panose="02000503020000020003" pitchFamily="2" charset="0"/>
              </a:rPr>
              <a:t>človek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robí</a:t>
            </a:r>
            <a:r>
              <a:rPr lang="en-US" sz="2000" dirty="0">
                <a:latin typeface="Avenir Medium" panose="02000503020000020003" pitchFamily="2" charset="0"/>
              </a:rPr>
              <a:t>/</a:t>
            </a:r>
            <a:r>
              <a:rPr lang="en-US" sz="2000" dirty="0" err="1">
                <a:latin typeface="Avenir Medium" panose="02000503020000020003" pitchFamily="2" charset="0"/>
              </a:rPr>
              <a:t>robil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zlo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tým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viac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prijíma</a:t>
            </a:r>
            <a:r>
              <a:rPr lang="en-US" sz="2000" dirty="0">
                <a:latin typeface="Avenir Medium" panose="02000503020000020003" pitchFamily="2" charset="0"/>
              </a:rPr>
              <a:t>/mal </a:t>
            </a:r>
            <a:r>
              <a:rPr lang="en-US" sz="2000" dirty="0" err="1">
                <a:latin typeface="Avenir Medium" panose="02000503020000020003" pitchFamily="2" charset="0"/>
              </a:rPr>
              <a:t>energie</a:t>
            </a:r>
            <a:r>
              <a:rPr lang="en-US" sz="2000" dirty="0">
                <a:latin typeface="Avenir Medium" panose="02000503020000020003" pitchFamily="2" charset="0"/>
              </a:rPr>
              <a:t>. </a:t>
            </a:r>
            <a:r>
              <a:rPr lang="en-US" sz="2000" dirty="0" err="1">
                <a:latin typeface="Avenir Medium" panose="02000503020000020003" pitchFamily="2" charset="0"/>
              </a:rPr>
              <a:t>Táto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energia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pôsobí</a:t>
            </a:r>
            <a:r>
              <a:rPr lang="en-US" sz="2000" dirty="0">
                <a:latin typeface="Avenir Medium" panose="02000503020000020003" pitchFamily="2" charset="0"/>
              </a:rPr>
              <a:t> v troch </a:t>
            </a:r>
            <a:r>
              <a:rPr lang="en-US" sz="2000" dirty="0" err="1">
                <a:latin typeface="Avenir Medium" panose="02000503020000020003" pitchFamily="2" charset="0"/>
              </a:rPr>
              <a:t>oblastiach</a:t>
            </a:r>
            <a:r>
              <a:rPr lang="en-US" sz="2000" dirty="0">
                <a:latin typeface="Avenir Medium" panose="02000503020000020003" pitchFamily="2" charset="0"/>
              </a:rPr>
              <a:t> a to </a:t>
            </a:r>
            <a:r>
              <a:rPr lang="en-US" sz="2000" dirty="0" err="1">
                <a:latin typeface="Avenir Medium" panose="02000503020000020003" pitchFamily="2" charset="0"/>
              </a:rPr>
              <a:t>vo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fyz</a:t>
            </a:r>
            <a:r>
              <a:rPr lang="en-US" sz="2000" dirty="0">
                <a:latin typeface="Avenir Medium" panose="02000503020000020003" pitchFamily="2" charset="0"/>
              </a:rPr>
              <a:t>. tele, v </a:t>
            </a:r>
            <a:r>
              <a:rPr lang="en-US" sz="2000" dirty="0" err="1">
                <a:latin typeface="Avenir Medium" panose="02000503020000020003" pitchFamily="2" charset="0"/>
              </a:rPr>
              <a:t>chuti</a:t>
            </a:r>
            <a:r>
              <a:rPr lang="en-US" sz="2000" dirty="0">
                <a:latin typeface="Avenir Medium" panose="02000503020000020003" pitchFamily="2" charset="0"/>
              </a:rPr>
              <a:t> do </a:t>
            </a:r>
            <a:r>
              <a:rPr lang="en-US" sz="2000" dirty="0" err="1">
                <a:latin typeface="Avenir Medium" panose="02000503020000020003" pitchFamily="2" charset="0"/>
              </a:rPr>
              <a:t>života</a:t>
            </a:r>
            <a:r>
              <a:rPr lang="en-US" sz="2000" dirty="0">
                <a:latin typeface="Avenir Medium" panose="02000503020000020003" pitchFamily="2" charset="0"/>
              </a:rPr>
              <a:t> a v sex. </a:t>
            </a:r>
            <a:r>
              <a:rPr lang="en-US" sz="2000" dirty="0" err="1">
                <a:latin typeface="Avenir Medium" panose="02000503020000020003" pitchFamily="2" charset="0"/>
              </a:rPr>
              <a:t>sfére</a:t>
            </a:r>
            <a:r>
              <a:rPr lang="en-US" sz="2000" dirty="0">
                <a:latin typeface="Avenir Medium" panose="02000503020000020003" pitchFamily="2" charset="0"/>
              </a:rPr>
              <a:t>). </a:t>
            </a:r>
            <a:r>
              <a:rPr lang="en-US" sz="2000" dirty="0" err="1">
                <a:latin typeface="Avenir Medium" panose="02000503020000020003" pitchFamily="2" charset="0"/>
              </a:rPr>
              <a:t>Nositelia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tejto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energie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bojujú</a:t>
            </a:r>
            <a:r>
              <a:rPr lang="en-US" sz="2000" dirty="0">
                <a:latin typeface="Avenir Medium" panose="02000503020000020003" pitchFamily="2" charset="0"/>
              </a:rPr>
              <a:t> s </a:t>
            </a:r>
            <a:r>
              <a:rPr lang="en-US" sz="2000" dirty="0" err="1">
                <a:latin typeface="Avenir Medium" panose="02000503020000020003" pitchFamily="2" charset="0"/>
              </a:rPr>
              <a:t>problémami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pokiaľ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im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sily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stačia</a:t>
            </a:r>
            <a:r>
              <a:rPr lang="en-US" sz="2000" dirty="0">
                <a:latin typeface="Avenir Medium" panose="02000503020000020003" pitchFamily="2" charset="0"/>
              </a:rPr>
              <a:t>.</a:t>
            </a: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DD374033-CB49-384A-A94D-49B09AF60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9" y="-26994"/>
            <a:ext cx="4243589" cy="689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92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1A1C22CB-0129-4180-9BC7-2460A31766C6}"/>
              </a:ext>
            </a:extLst>
          </p:cNvPr>
          <p:cNvSpPr txBox="1"/>
          <p:nvPr/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BEZ ENERGIE</a:t>
            </a:r>
            <a:r>
              <a:rPr lang="en-US" sz="4500" i="1" dirty="0">
                <a:latin typeface="Bookman Old Style" panose="02050604050505020204" pitchFamily="18" charset="0"/>
                <a:ea typeface="+mj-ea"/>
                <a:cs typeface="+mj-cs"/>
              </a:rPr>
              <a:t> 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6820A71-9C98-466A-9D4E-EB08C3E24B2D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venir Medium" panose="02000503020000020003" pitchFamily="2" charset="0"/>
              </a:rPr>
              <a:t>ZNAKY: </a:t>
            </a:r>
            <a:r>
              <a:rPr lang="en-US" sz="2000" dirty="0" err="1">
                <a:latin typeface="Avenir Medium" panose="02000503020000020003" pitchFamily="2" charset="0"/>
              </a:rPr>
              <a:t>malátnosť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rýchla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náchylnosť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na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choroby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slabý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imunitný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systém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nechuť</a:t>
            </a:r>
            <a:r>
              <a:rPr lang="en-US" sz="2000" dirty="0">
                <a:latin typeface="Avenir Medium" panose="02000503020000020003" pitchFamily="2" charset="0"/>
              </a:rPr>
              <a:t> do </a:t>
            </a:r>
            <a:r>
              <a:rPr lang="en-US" sz="2000" dirty="0" err="1">
                <a:latin typeface="Avenir Medium" panose="02000503020000020003" pitchFamily="2" charset="0"/>
              </a:rPr>
              <a:t>života</a:t>
            </a:r>
            <a:r>
              <a:rPr lang="en-US" sz="2000" dirty="0">
                <a:latin typeface="Avenir Medium" panose="02000503020000020003" pitchFamily="2" charset="0"/>
              </a:rPr>
              <a:t>. </a:t>
            </a:r>
            <a:r>
              <a:rPr lang="en-US" sz="2000" dirty="0" err="1">
                <a:latin typeface="Avenir Medium" panose="02000503020000020003" pitchFamily="2" charset="0"/>
              </a:rPr>
              <a:t>Človeku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sa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nič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nechce</a:t>
            </a:r>
            <a:r>
              <a:rPr lang="en-US" sz="2000" dirty="0">
                <a:latin typeface="Avenir Medium" panose="02000503020000020003" pitchFamily="2" charset="0"/>
              </a:rPr>
              <a:t>, do </a:t>
            </a:r>
            <a:r>
              <a:rPr lang="en-US" sz="2000" dirty="0" err="1">
                <a:latin typeface="Avenir Medium" panose="02000503020000020003" pitchFamily="2" charset="0"/>
              </a:rPr>
              <a:t>všetkých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činností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sa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musí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nútiť</a:t>
            </a:r>
            <a:r>
              <a:rPr lang="en-US" sz="2000" dirty="0">
                <a:latin typeface="Avenir Medium" panose="02000503020000020003" pitchFamily="2" charset="0"/>
              </a:rPr>
              <a:t> - </a:t>
            </a:r>
            <a:r>
              <a:rPr lang="en-US" sz="2000" dirty="0" err="1">
                <a:latin typeface="Avenir Medium" panose="02000503020000020003" pitchFamily="2" charset="0"/>
              </a:rPr>
              <a:t>nevychádzajú</a:t>
            </a:r>
            <a:r>
              <a:rPr lang="en-US" sz="2000" dirty="0">
                <a:latin typeface="Avenir Medium" panose="02000503020000020003" pitchFamily="2" charset="0"/>
              </a:rPr>
              <a:t> z </a:t>
            </a:r>
            <a:r>
              <a:rPr lang="en-US" sz="2000" dirty="0" err="1">
                <a:latin typeface="Avenir Medium" panose="02000503020000020003" pitchFamily="2" charset="0"/>
              </a:rPr>
              <a:t>jeho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chcenia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necíti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radosť</a:t>
            </a:r>
            <a:r>
              <a:rPr lang="en-US" sz="2000" dirty="0">
                <a:latin typeface="Avenir Medium" panose="02000503020000020003" pitchFamily="2" charset="0"/>
              </a:rPr>
              <a:t> zo </a:t>
            </a:r>
            <a:r>
              <a:rPr lang="en-US" sz="2000" dirty="0" err="1">
                <a:latin typeface="Avenir Medium" panose="02000503020000020003" pitchFamily="2" charset="0"/>
              </a:rPr>
              <a:t>života</a:t>
            </a:r>
            <a:r>
              <a:rPr lang="en-US" sz="2000" dirty="0">
                <a:latin typeface="Avenir Medium" panose="02000503020000020003" pitchFamily="2" charset="0"/>
              </a:rPr>
              <a:t>, je bez </a:t>
            </a:r>
            <a:r>
              <a:rPr lang="en-US" sz="2000" dirty="0" err="1">
                <a:latin typeface="Avenir Medium" panose="02000503020000020003" pitchFamily="2" charset="0"/>
              </a:rPr>
              <a:t>pevnej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vôle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nemá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záujem</a:t>
            </a:r>
            <a:r>
              <a:rPr lang="en-US" sz="2000" dirty="0">
                <a:latin typeface="Avenir Medium" panose="02000503020000020003" pitchFamily="2" charset="0"/>
              </a:rPr>
              <a:t> o </a:t>
            </a:r>
            <a:r>
              <a:rPr lang="en-US" sz="2000" dirty="0" err="1">
                <a:latin typeface="Avenir Medium" panose="02000503020000020003" pitchFamily="2" charset="0"/>
              </a:rPr>
              <a:t>život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okolo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seba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nemá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zmysel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života</a:t>
            </a:r>
            <a:r>
              <a:rPr lang="en-US" sz="2000" dirty="0">
                <a:latin typeface="Avenir Medium" panose="02000503020000020003" pitchFamily="2" charset="0"/>
              </a:rPr>
              <a:t>. </a:t>
            </a:r>
            <a:r>
              <a:rPr lang="en-US" sz="2000" dirty="0" err="1">
                <a:latin typeface="Avenir Medium" panose="02000503020000020003" pitchFamily="2" charset="0"/>
              </a:rPr>
              <a:t>Hnev</a:t>
            </a:r>
            <a:r>
              <a:rPr lang="en-US" sz="2000" dirty="0">
                <a:latin typeface="Avenir Medium" panose="02000503020000020003" pitchFamily="2" charset="0"/>
              </a:rPr>
              <a:t> a </a:t>
            </a:r>
            <a:r>
              <a:rPr lang="en-US" sz="2000" dirty="0" err="1">
                <a:latin typeface="Avenir Medium" panose="02000503020000020003" pitchFamily="2" charset="0"/>
              </a:rPr>
              <a:t>starosti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viac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zvyšujú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únavu</a:t>
            </a:r>
            <a:r>
              <a:rPr lang="en-US" sz="2000" dirty="0">
                <a:latin typeface="Avenir Medium" panose="02000503020000020003" pitchFamily="2" charset="0"/>
              </a:rPr>
              <a:t>. </a:t>
            </a:r>
            <a:r>
              <a:rPr lang="en-US" sz="2000" dirty="0" err="1">
                <a:latin typeface="Avenir Medium" panose="02000503020000020003" pitchFamily="2" charset="0"/>
              </a:rPr>
              <a:t>Keď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energie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ubúda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pomaly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odchádza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život</a:t>
            </a:r>
            <a:r>
              <a:rPr lang="en-US" sz="2000" dirty="0">
                <a:latin typeface="Avenir Medium" panose="02000503020000020003" pitchFamily="2" charset="0"/>
              </a:rPr>
              <a:t>. </a:t>
            </a:r>
            <a:r>
              <a:rPr lang="en-US" sz="2000" dirty="0" err="1">
                <a:latin typeface="Avenir Medium" panose="02000503020000020003" pitchFamily="2" charset="0"/>
              </a:rPr>
              <a:t>Ľudia</a:t>
            </a:r>
            <a:r>
              <a:rPr lang="en-US" sz="2000" dirty="0">
                <a:latin typeface="Avenir Medium" panose="02000503020000020003" pitchFamily="2" charset="0"/>
              </a:rPr>
              <a:t> bez </a:t>
            </a:r>
            <a:r>
              <a:rPr lang="en-US" sz="2000" dirty="0" err="1">
                <a:latin typeface="Avenir Medium" panose="02000503020000020003" pitchFamily="2" charset="0"/>
              </a:rPr>
              <a:t>energie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nevládzu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bojovať</a:t>
            </a:r>
            <a:r>
              <a:rPr lang="en-US" sz="2000" dirty="0">
                <a:latin typeface="Avenir Medium" panose="02000503020000020003" pitchFamily="2" charset="0"/>
              </a:rPr>
              <a:t> s </a:t>
            </a:r>
            <a:r>
              <a:rPr lang="en-US" sz="2000" dirty="0" err="1">
                <a:latin typeface="Avenir Medium" panose="02000503020000020003" pitchFamily="2" charset="0"/>
              </a:rPr>
              <a:t>problémami</a:t>
            </a:r>
            <a:r>
              <a:rPr lang="en-US" sz="2000" dirty="0">
                <a:latin typeface="Avenir Medium" panose="02000503020000020003" pitchFamily="2" charset="0"/>
              </a:rPr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venir Medium" panose="02000503020000020003" pitchFamily="2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venir Medium" panose="02000503020000020003" pitchFamily="2" charset="0"/>
            </a:endParaRPr>
          </a:p>
        </p:txBody>
      </p: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CE2A4F2C-3BB9-5C96-78E0-DA65BB774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1" y="0"/>
            <a:ext cx="4220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4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87421DD-8178-44B5-9C47-F525E18625F0}"/>
              </a:ext>
            </a:extLst>
          </p:cNvPr>
          <p:cNvSpPr txBox="1"/>
          <p:nvPr/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POZITÍVNA ENERGIA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236BFBDE-35F1-4846-A4A2-81CDFE05477D}"/>
              </a:ext>
            </a:extLst>
          </p:cNvPr>
          <p:cNvSpPr txBox="1"/>
          <p:nvPr/>
        </p:nvSpPr>
        <p:spPr>
          <a:xfrm>
            <a:off x="5297762" y="2706624"/>
            <a:ext cx="6589438" cy="376732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venir Medium" panose="02000503020000020003" pitchFamily="2" charset="0"/>
              </a:rPr>
              <a:t>ZNAKY: </a:t>
            </a:r>
            <a:r>
              <a:rPr lang="en-US" sz="2000" dirty="0" err="1">
                <a:latin typeface="Avenir Medium" panose="02000503020000020003" pitchFamily="2" charset="0"/>
              </a:rPr>
              <a:t>dobrý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psychický</a:t>
            </a:r>
            <a:r>
              <a:rPr lang="en-US" sz="2000" dirty="0">
                <a:latin typeface="Avenir Medium" panose="02000503020000020003" pitchFamily="2" charset="0"/>
              </a:rPr>
              <a:t> a </a:t>
            </a:r>
            <a:r>
              <a:rPr lang="en-US" sz="2000" dirty="0" err="1">
                <a:latin typeface="Avenir Medium" panose="02000503020000020003" pitchFamily="2" charset="0"/>
              </a:rPr>
              <a:t>zdravotný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stav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výborná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imunita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voči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chorobám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človek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sa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cíti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sebavedome</a:t>
            </a:r>
            <a:r>
              <a:rPr lang="en-US" sz="2000" dirty="0">
                <a:latin typeface="Avenir Medium" panose="02000503020000020003" pitchFamily="2" charset="0"/>
              </a:rPr>
              <a:t> a </a:t>
            </a:r>
            <a:r>
              <a:rPr lang="en-US" sz="2000" dirty="0" err="1">
                <a:latin typeface="Avenir Medium" panose="02000503020000020003" pitchFamily="2" charset="0"/>
              </a:rPr>
              <a:t>plný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síl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obrovská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chuť</a:t>
            </a:r>
            <a:r>
              <a:rPr lang="en-US" sz="2000" dirty="0">
                <a:latin typeface="Avenir Medium" panose="02000503020000020003" pitchFamily="2" charset="0"/>
              </a:rPr>
              <a:t> do </a:t>
            </a:r>
            <a:r>
              <a:rPr lang="en-US" sz="2000" dirty="0" err="1">
                <a:latin typeface="Avenir Medium" panose="02000503020000020003" pitchFamily="2" charset="0"/>
              </a:rPr>
              <a:t>života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rešpektujú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názor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iných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radi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pomáhajú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sexuálne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vyžarovanie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láska</a:t>
            </a:r>
            <a:r>
              <a:rPr lang="en-US" sz="2000" dirty="0">
                <a:latin typeface="Avenir Medium" panose="02000503020000020003" pitchFamily="2" charset="0"/>
              </a:rPr>
              <a:t> v </a:t>
            </a:r>
            <a:r>
              <a:rPr lang="en-US" sz="2000" dirty="0" err="1">
                <a:latin typeface="Avenir Medium" panose="02000503020000020003" pitchFamily="2" charset="0"/>
              </a:rPr>
              <a:t>srdci</a:t>
            </a:r>
            <a:r>
              <a:rPr lang="en-US" sz="2000" dirty="0">
                <a:latin typeface="Avenir Medium" panose="02000503020000020003" pitchFamily="2" charset="0"/>
              </a:rPr>
              <a:t> pre </a:t>
            </a:r>
            <a:r>
              <a:rPr lang="en-US" sz="2000" dirty="0" err="1">
                <a:latin typeface="Avenir Medium" panose="02000503020000020003" pitchFamily="2" charset="0"/>
              </a:rPr>
              <a:t>každého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pevná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vôľa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záujem</a:t>
            </a:r>
            <a:r>
              <a:rPr lang="en-US" sz="2000" dirty="0">
                <a:latin typeface="Avenir Medium" panose="02000503020000020003" pitchFamily="2" charset="0"/>
              </a:rPr>
              <a:t> o </a:t>
            </a:r>
            <a:r>
              <a:rPr lang="en-US" sz="2000" dirty="0" err="1">
                <a:latin typeface="Avenir Medium" panose="02000503020000020003" pitchFamily="2" charset="0"/>
              </a:rPr>
              <a:t>okolitý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svet</a:t>
            </a:r>
            <a:r>
              <a:rPr lang="en-US" sz="2000" dirty="0">
                <a:latin typeface="Avenir Medium" panose="02000503020000020003" pitchFamily="2" charset="0"/>
              </a:rPr>
              <a:t> a </a:t>
            </a:r>
            <a:r>
              <a:rPr lang="en-US" sz="2000" dirty="0" err="1">
                <a:latin typeface="Avenir Medium" panose="02000503020000020003" pitchFamily="2" charset="0"/>
              </a:rPr>
              <a:t>prírodu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otvorenie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duchovnej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sféry</a:t>
            </a:r>
            <a:r>
              <a:rPr lang="en-US" sz="2000" dirty="0">
                <a:latin typeface="Avenir Medium" panose="02000503020000020003" pitchFamily="2" charset="0"/>
              </a:rPr>
              <a:t>. </a:t>
            </a:r>
            <a:r>
              <a:rPr lang="en-US" sz="2000" dirty="0" err="1">
                <a:latin typeface="Avenir Medium" panose="02000503020000020003" pitchFamily="2" charset="0"/>
              </a:rPr>
              <a:t>Príliv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energie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uzdravuje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choré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miesta</a:t>
            </a:r>
            <a:r>
              <a:rPr lang="en-US" sz="2000" dirty="0">
                <a:latin typeface="Avenir Medium" panose="02000503020000020003" pitchFamily="2" charset="0"/>
              </a:rPr>
              <a:t> v tele. Ich </a:t>
            </a:r>
            <a:r>
              <a:rPr lang="en-US" sz="2000" dirty="0" err="1">
                <a:latin typeface="Avenir Medium" panose="02000503020000020003" pitchFamily="2" charset="0"/>
              </a:rPr>
              <a:t>telo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sa</a:t>
            </a:r>
            <a:r>
              <a:rPr lang="en-US" sz="2000" dirty="0">
                <a:latin typeface="Avenir Medium" panose="02000503020000020003" pitchFamily="2" charset="0"/>
              </a:rPr>
              <a:t> vie </a:t>
            </a:r>
            <a:r>
              <a:rPr lang="en-US" sz="2000" dirty="0" err="1">
                <a:latin typeface="Avenir Medium" panose="02000503020000020003" pitchFamily="2" charset="0"/>
              </a:rPr>
              <a:t>dobre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brániť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rôznym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chorobám</a:t>
            </a:r>
            <a:r>
              <a:rPr lang="en-US" sz="2000" dirty="0">
                <a:latin typeface="Avenir Medium" panose="02000503020000020003" pitchFamily="2" charset="0"/>
              </a:rPr>
              <a:t>. </a:t>
            </a:r>
            <a:r>
              <a:rPr lang="en-US" sz="2000" dirty="0" err="1">
                <a:latin typeface="Avenir Medium" panose="02000503020000020003" pitchFamily="2" charset="0"/>
              </a:rPr>
              <a:t>Títo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ľudia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cítia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že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žijú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naplno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cítia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sa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naplnení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životom</a:t>
            </a:r>
            <a:r>
              <a:rPr lang="en-US" sz="2000" dirty="0">
                <a:latin typeface="Avenir Medium" panose="02000503020000020003" pitchFamily="2" charset="0"/>
              </a:rPr>
              <a:t>. </a:t>
            </a:r>
            <a:r>
              <a:rPr lang="en-US" sz="2000" dirty="0" err="1">
                <a:latin typeface="Avenir Medium" panose="02000503020000020003" pitchFamily="2" charset="0"/>
              </a:rPr>
              <a:t>Pri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týchto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ľuďoch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sa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človek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cíti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dobre</a:t>
            </a:r>
            <a:r>
              <a:rPr lang="en-US" sz="2000" dirty="0">
                <a:latin typeface="Avenir Medium" panose="02000503020000020003" pitchFamily="2" charset="0"/>
              </a:rPr>
              <a:t>, </a:t>
            </a:r>
            <a:r>
              <a:rPr lang="en-US" sz="2000" dirty="0" err="1">
                <a:latin typeface="Avenir Medium" panose="02000503020000020003" pitchFamily="2" charset="0"/>
              </a:rPr>
              <a:t>majú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dobrý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vplyv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aj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na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ľudí</a:t>
            </a:r>
            <a:r>
              <a:rPr lang="en-US" sz="2000" dirty="0">
                <a:latin typeface="Avenir Medium" panose="02000503020000020003" pitchFamily="2" charset="0"/>
              </a:rPr>
              <a:t> bez </a:t>
            </a:r>
            <a:r>
              <a:rPr lang="en-US" sz="2000" dirty="0" err="1">
                <a:latin typeface="Avenir Medium" panose="02000503020000020003" pitchFamily="2" charset="0"/>
              </a:rPr>
              <a:t>energie</a:t>
            </a:r>
            <a:r>
              <a:rPr lang="en-US" sz="2000" dirty="0">
                <a:latin typeface="Avenir Medium" panose="02000503020000020003" pitchFamily="2" charset="0"/>
              </a:rPr>
              <a:t> a s </a:t>
            </a:r>
            <a:r>
              <a:rPr lang="en-US" sz="2000" dirty="0" err="1">
                <a:latin typeface="Avenir Medium" panose="02000503020000020003" pitchFamily="2" charset="0"/>
              </a:rPr>
              <a:t>negatívnou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energiou</a:t>
            </a:r>
            <a:r>
              <a:rPr lang="en-US" sz="2000" dirty="0">
                <a:latin typeface="Avenir Medium" panose="02000503020000020003" pitchFamily="2" charset="0"/>
              </a:rPr>
              <a:t>. </a:t>
            </a:r>
            <a:r>
              <a:rPr lang="en-US" sz="2000" dirty="0" err="1">
                <a:latin typeface="Avenir Medium" panose="02000503020000020003" pitchFamily="2" charset="0"/>
              </a:rPr>
              <a:t>Ľudia</a:t>
            </a:r>
            <a:r>
              <a:rPr lang="en-US" sz="2000" dirty="0">
                <a:latin typeface="Avenir Medium" panose="02000503020000020003" pitchFamily="2" charset="0"/>
              </a:rPr>
              <a:t> s </a:t>
            </a:r>
            <a:r>
              <a:rPr lang="en-US" sz="2000" dirty="0" err="1">
                <a:latin typeface="Avenir Medium" panose="02000503020000020003" pitchFamily="2" charset="0"/>
              </a:rPr>
              <a:t>čistou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energiou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sú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nad</a:t>
            </a:r>
            <a:r>
              <a:rPr lang="en-US" sz="2000" dirty="0"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latin typeface="Avenir Medium" panose="02000503020000020003" pitchFamily="2" charset="0"/>
              </a:rPr>
              <a:t>problémami</a:t>
            </a:r>
            <a:r>
              <a:rPr lang="en-US" sz="2000" dirty="0">
                <a:latin typeface="Avenir Medium" panose="02000503020000020003" pitchFamily="2" charset="0"/>
              </a:rPr>
              <a:t> - </a:t>
            </a:r>
            <a:r>
              <a:rPr lang="en-US" sz="2000" dirty="0" err="1">
                <a:latin typeface="Avenir Medium" panose="02000503020000020003" pitchFamily="2" charset="0"/>
              </a:rPr>
              <a:t>ľahšie</a:t>
            </a:r>
            <a:r>
              <a:rPr lang="en-US" sz="2000" dirty="0">
                <a:latin typeface="Avenir Medium" panose="02000503020000020003" pitchFamily="2" charset="0"/>
              </a:rPr>
              <a:t> ich </a:t>
            </a:r>
            <a:r>
              <a:rPr lang="en-US" sz="2000" dirty="0" err="1">
                <a:latin typeface="Avenir Medium" panose="02000503020000020003" pitchFamily="2" charset="0"/>
              </a:rPr>
              <a:t>zvládajú</a:t>
            </a:r>
            <a:r>
              <a:rPr lang="en-US" sz="2000" dirty="0">
                <a:latin typeface="Avenir Medium" panose="02000503020000020003" pitchFamily="2" charset="0"/>
              </a:rPr>
              <a:t>.</a:t>
            </a:r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361CEBDC-93F1-BD3E-1B1B-12DF10BB8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2" y="0"/>
            <a:ext cx="422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78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CA19EE09-325A-4BFB-A24A-5AE3E566D401}"/>
              </a:ext>
            </a:extLst>
          </p:cNvPr>
          <p:cNvSpPr/>
          <p:nvPr/>
        </p:nvSpPr>
        <p:spPr>
          <a:xfrm>
            <a:off x="571503" y="5634588"/>
            <a:ext cx="2579918" cy="1013521"/>
          </a:xfrm>
          <a:prstGeom prst="ellipse">
            <a:avLst/>
          </a:prstGeom>
          <a:solidFill>
            <a:srgbClr val="ABA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solidFill>
                  <a:schemeClr val="tx1"/>
                </a:solidFill>
                <a:latin typeface="Avenir Medium" panose="02000503020000020003" pitchFamily="2" charset="0"/>
                <a:ea typeface="Amiri" pitchFamily="2" charset="-78"/>
                <a:cs typeface="Amiri" pitchFamily="2" charset="-78"/>
              </a:rPr>
              <a:t>NEGATÍVNA</a:t>
            </a:r>
            <a:endParaRPr lang="sk-SK" sz="2000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10" name="Ovál 3">
            <a:extLst>
              <a:ext uri="{FF2B5EF4-FFF2-40B4-BE49-F238E27FC236}">
                <a16:creationId xmlns:a16="http://schemas.microsoft.com/office/drawing/2014/main" id="{09E49000-6064-5647-3E9B-9D3E40CC4327}"/>
              </a:ext>
            </a:extLst>
          </p:cNvPr>
          <p:cNvSpPr/>
          <p:nvPr/>
        </p:nvSpPr>
        <p:spPr>
          <a:xfrm>
            <a:off x="9035132" y="5572742"/>
            <a:ext cx="2585366" cy="1013522"/>
          </a:xfrm>
          <a:prstGeom prst="ellipse">
            <a:avLst/>
          </a:prstGeom>
          <a:solidFill>
            <a:srgbClr val="FDE8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solidFill>
                  <a:schemeClr val="tx1"/>
                </a:solidFill>
                <a:latin typeface="Avenir Medium" panose="02000503020000020003" pitchFamily="2" charset="0"/>
                <a:ea typeface="Amiri" pitchFamily="2" charset="-78"/>
                <a:cs typeface="Amiri" pitchFamily="2" charset="-78"/>
              </a:rPr>
              <a:t>POZITÍVNA</a:t>
            </a:r>
            <a:endParaRPr lang="sk-SK" sz="2000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14" name="Ovál 3">
            <a:extLst>
              <a:ext uri="{FF2B5EF4-FFF2-40B4-BE49-F238E27FC236}">
                <a16:creationId xmlns:a16="http://schemas.microsoft.com/office/drawing/2014/main" id="{25BDFB00-9C67-CA99-564E-B6E9AC6747D1}"/>
              </a:ext>
            </a:extLst>
          </p:cNvPr>
          <p:cNvSpPr/>
          <p:nvPr/>
        </p:nvSpPr>
        <p:spPr>
          <a:xfrm>
            <a:off x="4803317" y="5618259"/>
            <a:ext cx="2579918" cy="101352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solidFill>
                  <a:schemeClr val="tx1"/>
                </a:solidFill>
                <a:latin typeface="Avenir Medium" panose="02000503020000020003" pitchFamily="2" charset="0"/>
                <a:ea typeface="Amiri" pitchFamily="2" charset="-78"/>
                <a:cs typeface="Amiri" pitchFamily="2" charset="-78"/>
              </a:rPr>
              <a:t>BEZ ENERGIE</a:t>
            </a:r>
            <a:endParaRPr lang="sk-SK" sz="2000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D611EBE2-6A7A-14A6-ECA5-42223C36A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08" y="1055577"/>
            <a:ext cx="2921136" cy="4746846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F4679E25-D09C-BE3D-54F8-6C9DDC3449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4" t="76007" r="26797" b="1628"/>
          <a:stretch/>
        </p:blipFill>
        <p:spPr>
          <a:xfrm>
            <a:off x="8563617" y="1468806"/>
            <a:ext cx="1150394" cy="1152000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2F90BBE3-2DE1-0B92-C367-699E99749F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2" t="52561" r="26799" b="25120"/>
          <a:stretch/>
        </p:blipFill>
        <p:spPr>
          <a:xfrm>
            <a:off x="4092708" y="1536538"/>
            <a:ext cx="1079999" cy="108000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1C811E1B-825F-2C38-3DC8-A2EED54DFC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0" t="29701" r="27152" b="48663"/>
          <a:stretch/>
        </p:blipFill>
        <p:spPr>
          <a:xfrm>
            <a:off x="163583" y="1547012"/>
            <a:ext cx="1083983" cy="1080000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EA7A52CC-83C8-8B77-457F-B51C0AD4F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r="47320" b="71605"/>
          <a:stretch/>
        </p:blipFill>
        <p:spPr>
          <a:xfrm>
            <a:off x="2408336" y="128488"/>
            <a:ext cx="116049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AAFABE-44CA-2A7E-F3E9-BC85659B7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0" t="4034" b="70617"/>
          <a:stretch/>
        </p:blipFill>
        <p:spPr>
          <a:xfrm>
            <a:off x="7154336" y="71988"/>
            <a:ext cx="1056209" cy="1080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5B891A6-BC71-D28B-BAC0-9A7A181748B0}"/>
              </a:ext>
            </a:extLst>
          </p:cNvPr>
          <p:cNvSpPr txBox="1"/>
          <p:nvPr/>
        </p:nvSpPr>
        <p:spPr>
          <a:xfrm>
            <a:off x="3476318" y="468433"/>
            <a:ext cx="2921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K" sz="2000" dirty="0">
                <a:latin typeface="Avenir Medium" panose="02000503020000020003" pitchFamily="2" charset="0"/>
              </a:rPr>
              <a:t>ČLOVEK - OSOBNOSŤ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22FDA6-DDA4-67C5-2E65-A2F3CFDBD10A}"/>
              </a:ext>
            </a:extLst>
          </p:cNvPr>
          <p:cNvSpPr txBox="1"/>
          <p:nvPr/>
        </p:nvSpPr>
        <p:spPr>
          <a:xfrm>
            <a:off x="8071501" y="411933"/>
            <a:ext cx="2921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K" sz="2000" dirty="0">
                <a:latin typeface="Avenir Medium" panose="02000503020000020003" pitchFamily="2" charset="0"/>
              </a:rPr>
              <a:t>PROBLÉM</a:t>
            </a: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4FFB2CB9-0762-240E-F494-B157FD3D2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9" y="934019"/>
            <a:ext cx="3070746" cy="4989962"/>
          </a:xfrm>
          <a:prstGeom prst="rect">
            <a:avLst/>
          </a:prstGeom>
        </p:spPr>
      </p:pic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1ED6B0D6-D35A-7E2F-018B-5AA2B0D8B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529" y="1069495"/>
            <a:ext cx="2912571" cy="473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05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E4A24A-088C-449B-82F0-C1B6E724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Komu</a:t>
            </a:r>
            <a:r>
              <a:rPr lang="en-US" sz="5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sa</a:t>
            </a:r>
            <a:r>
              <a:rPr lang="en-US" sz="5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dá</a:t>
            </a:r>
            <a:r>
              <a:rPr lang="en-US" sz="5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/</a:t>
            </a:r>
            <a:r>
              <a:rPr lang="en-US" sz="50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nedá</a:t>
            </a:r>
            <a:r>
              <a:rPr lang="en-US" sz="5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otvoriť</a:t>
            </a:r>
            <a:r>
              <a:rPr lang="en-US" sz="5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0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energia</a:t>
            </a:r>
            <a:r>
              <a:rPr lang="en-US" sz="5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 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2AD2B335-F895-430D-B3C4-153375B14A18}"/>
              </a:ext>
            </a:extLst>
          </p:cNvPr>
          <p:cNvSpPr/>
          <p:nvPr/>
        </p:nvSpPr>
        <p:spPr>
          <a:xfrm>
            <a:off x="9689003" y="4838391"/>
            <a:ext cx="1797168" cy="1696527"/>
          </a:xfrm>
          <a:prstGeom prst="ellipse">
            <a:avLst/>
          </a:prstGeom>
          <a:solidFill>
            <a:srgbClr val="2683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sk-SK" sz="4800" b="1"/>
              <a:t>10%</a:t>
            </a:r>
          </a:p>
        </p:txBody>
      </p:sp>
      <p:sp>
        <p:nvSpPr>
          <p:cNvPr id="12" name="Ovál 6">
            <a:extLst>
              <a:ext uri="{FF2B5EF4-FFF2-40B4-BE49-F238E27FC236}">
                <a16:creationId xmlns:a16="http://schemas.microsoft.com/office/drawing/2014/main" id="{AC52E31A-B9A7-6E65-A58F-9A66F6720A4C}"/>
              </a:ext>
            </a:extLst>
          </p:cNvPr>
          <p:cNvSpPr/>
          <p:nvPr/>
        </p:nvSpPr>
        <p:spPr>
          <a:xfrm>
            <a:off x="4541651" y="1255510"/>
            <a:ext cx="4979862" cy="4847456"/>
          </a:xfrm>
          <a:prstGeom prst="ellipse">
            <a:avLst/>
          </a:prstGeom>
          <a:solidFill>
            <a:srgbClr val="2683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sk-SK" sz="4800" b="1" dirty="0"/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225191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1F59EE-49B5-D82D-3590-93C871EE4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362DCF8D-F1C6-5095-4157-55108EDA34DE}"/>
              </a:ext>
            </a:extLst>
          </p:cNvPr>
          <p:cNvSpPr/>
          <p:nvPr/>
        </p:nvSpPr>
        <p:spPr>
          <a:xfrm>
            <a:off x="1573256" y="4357687"/>
            <a:ext cx="2871144" cy="1619250"/>
          </a:xfrm>
          <a:prstGeom prst="ellipse">
            <a:avLst/>
          </a:prstGeom>
          <a:noFill/>
          <a:ln w="57150">
            <a:solidFill>
              <a:srgbClr val="268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1F0B4DD-0705-BBAF-1C7E-DFFED515B5BA}"/>
              </a:ext>
            </a:extLst>
          </p:cNvPr>
          <p:cNvSpPr/>
          <p:nvPr/>
        </p:nvSpPr>
        <p:spPr>
          <a:xfrm>
            <a:off x="1573255" y="881063"/>
            <a:ext cx="2871145" cy="1619250"/>
          </a:xfrm>
          <a:prstGeom prst="ellipse">
            <a:avLst/>
          </a:prstGeom>
          <a:noFill/>
          <a:ln w="57150">
            <a:solidFill>
              <a:srgbClr val="268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k-SK" sz="4000" dirty="0">
                <a:solidFill>
                  <a:srgbClr val="2683C7"/>
                </a:solidFill>
                <a:latin typeface="Avenir Medium" panose="02000503020000020003" pitchFamily="2" charset="0"/>
                <a:ea typeface="Amiri" pitchFamily="2" charset="-78"/>
                <a:cs typeface="Amiri" pitchFamily="2" charset="-78"/>
              </a:rPr>
              <a:t>DUŠA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520491A7-2814-0F5A-AF7A-773E85BCBDB3}"/>
              </a:ext>
            </a:extLst>
          </p:cNvPr>
          <p:cNvSpPr/>
          <p:nvPr/>
        </p:nvSpPr>
        <p:spPr>
          <a:xfrm>
            <a:off x="7747600" y="881063"/>
            <a:ext cx="2871144" cy="1619250"/>
          </a:xfrm>
          <a:prstGeom prst="ellipse">
            <a:avLst/>
          </a:prstGeom>
          <a:noFill/>
          <a:ln w="57150">
            <a:solidFill>
              <a:srgbClr val="268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k-SK" sz="4000" dirty="0">
                <a:solidFill>
                  <a:srgbClr val="2683C7"/>
                </a:solidFill>
                <a:latin typeface="Avenir Medium" panose="02000503020000020003" pitchFamily="2" charset="0"/>
                <a:ea typeface="Amiri" pitchFamily="2" charset="-78"/>
                <a:cs typeface="Amiri" pitchFamily="2" charset="-78"/>
              </a:rPr>
              <a:t>OSUD</a:t>
            </a:r>
          </a:p>
        </p:txBody>
      </p:sp>
      <p:sp>
        <p:nvSpPr>
          <p:cNvPr id="8" name="Ovál 3">
            <a:extLst>
              <a:ext uri="{FF2B5EF4-FFF2-40B4-BE49-F238E27FC236}">
                <a16:creationId xmlns:a16="http://schemas.microsoft.com/office/drawing/2014/main" id="{F923A545-A663-B21D-91C6-59DED1CDD811}"/>
              </a:ext>
            </a:extLst>
          </p:cNvPr>
          <p:cNvSpPr/>
          <p:nvPr/>
        </p:nvSpPr>
        <p:spPr>
          <a:xfrm>
            <a:off x="314781" y="2619375"/>
            <a:ext cx="2871144" cy="16192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10" name="Ovál 3">
            <a:extLst>
              <a:ext uri="{FF2B5EF4-FFF2-40B4-BE49-F238E27FC236}">
                <a16:creationId xmlns:a16="http://schemas.microsoft.com/office/drawing/2014/main" id="{B43ACC02-D5E0-5C1C-F349-357E8321E885}"/>
              </a:ext>
            </a:extLst>
          </p:cNvPr>
          <p:cNvSpPr/>
          <p:nvPr/>
        </p:nvSpPr>
        <p:spPr>
          <a:xfrm>
            <a:off x="9006075" y="2619375"/>
            <a:ext cx="2871144" cy="1619250"/>
          </a:xfrm>
          <a:prstGeom prst="ellipse">
            <a:avLst/>
          </a:prstGeom>
          <a:noFill/>
          <a:ln w="57150">
            <a:solidFill>
              <a:srgbClr val="268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14" name="Ovál 3">
            <a:extLst>
              <a:ext uri="{FF2B5EF4-FFF2-40B4-BE49-F238E27FC236}">
                <a16:creationId xmlns:a16="http://schemas.microsoft.com/office/drawing/2014/main" id="{85CF67DA-8E77-5E72-3D3E-38D74348C5EF}"/>
              </a:ext>
            </a:extLst>
          </p:cNvPr>
          <p:cNvSpPr/>
          <p:nvPr/>
        </p:nvSpPr>
        <p:spPr>
          <a:xfrm>
            <a:off x="7747600" y="4357687"/>
            <a:ext cx="2871144" cy="1619250"/>
          </a:xfrm>
          <a:prstGeom prst="ellipse">
            <a:avLst/>
          </a:prstGeom>
          <a:noFill/>
          <a:ln w="57150">
            <a:solidFill>
              <a:srgbClr val="268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15" name="Ovál 3">
            <a:extLst>
              <a:ext uri="{FF2B5EF4-FFF2-40B4-BE49-F238E27FC236}">
                <a16:creationId xmlns:a16="http://schemas.microsoft.com/office/drawing/2014/main" id="{A948DE3C-C46D-7453-9C17-1CA2A95C495E}"/>
              </a:ext>
            </a:extLst>
          </p:cNvPr>
          <p:cNvSpPr/>
          <p:nvPr/>
        </p:nvSpPr>
        <p:spPr>
          <a:xfrm>
            <a:off x="4666713" y="2619375"/>
            <a:ext cx="2871144" cy="1619250"/>
          </a:xfrm>
          <a:prstGeom prst="ellipse">
            <a:avLst/>
          </a:prstGeom>
          <a:noFill/>
          <a:ln w="57150">
            <a:solidFill>
              <a:srgbClr val="268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16" name="Ovál 3">
            <a:extLst>
              <a:ext uri="{FF2B5EF4-FFF2-40B4-BE49-F238E27FC236}">
                <a16:creationId xmlns:a16="http://schemas.microsoft.com/office/drawing/2014/main" id="{AF70EE42-DC92-1B65-1182-E8CAE6203DCC}"/>
              </a:ext>
            </a:extLst>
          </p:cNvPr>
          <p:cNvSpPr/>
          <p:nvPr/>
        </p:nvSpPr>
        <p:spPr>
          <a:xfrm>
            <a:off x="4666713" y="4976362"/>
            <a:ext cx="2871144" cy="1619250"/>
          </a:xfrm>
          <a:prstGeom prst="ellipse">
            <a:avLst/>
          </a:prstGeom>
          <a:noFill/>
          <a:ln w="57150">
            <a:solidFill>
              <a:srgbClr val="268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17" name="Ovál 8">
            <a:extLst>
              <a:ext uri="{FF2B5EF4-FFF2-40B4-BE49-F238E27FC236}">
                <a16:creationId xmlns:a16="http://schemas.microsoft.com/office/drawing/2014/main" id="{2136AB96-2FCA-1253-BC7A-9D213D643EC3}"/>
              </a:ext>
            </a:extLst>
          </p:cNvPr>
          <p:cNvSpPr/>
          <p:nvPr/>
        </p:nvSpPr>
        <p:spPr>
          <a:xfrm>
            <a:off x="4660428" y="243174"/>
            <a:ext cx="2871144" cy="1619250"/>
          </a:xfrm>
          <a:prstGeom prst="ellipse">
            <a:avLst/>
          </a:prstGeom>
          <a:noFill/>
          <a:ln w="57150">
            <a:solidFill>
              <a:srgbClr val="268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k-SK" sz="4000" dirty="0">
                <a:solidFill>
                  <a:srgbClr val="2683C7"/>
                </a:solidFill>
                <a:latin typeface="Avenir Medium" panose="02000503020000020003" pitchFamily="2" charset="0"/>
                <a:ea typeface="Amiri" pitchFamily="2" charset="-78"/>
                <a:cs typeface="Amiri" pitchFamily="2" charset="-78"/>
              </a:rPr>
              <a:t>ŽIVOT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CC3A35-37AF-0A21-0560-107FD47016B6}"/>
              </a:ext>
            </a:extLst>
          </p:cNvPr>
          <p:cNvCxnSpPr>
            <a:cxnSpLocks/>
            <a:stCxn id="8" idx="6"/>
            <a:endCxn id="15" idx="2"/>
          </p:cNvCxnSpPr>
          <p:nvPr/>
        </p:nvCxnSpPr>
        <p:spPr>
          <a:xfrm>
            <a:off x="3185925" y="3429000"/>
            <a:ext cx="1480788" cy="0"/>
          </a:xfrm>
          <a:prstGeom prst="line">
            <a:avLst/>
          </a:prstGeom>
          <a:ln w="57150">
            <a:solidFill>
              <a:srgbClr val="2683C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0557A0-21F7-4A23-F048-4FE03C829AE2}"/>
              </a:ext>
            </a:extLst>
          </p:cNvPr>
          <p:cNvCxnSpPr>
            <a:cxnSpLocks/>
          </p:cNvCxnSpPr>
          <p:nvPr/>
        </p:nvCxnSpPr>
        <p:spPr>
          <a:xfrm>
            <a:off x="7531572" y="3429000"/>
            <a:ext cx="1480788" cy="0"/>
          </a:xfrm>
          <a:prstGeom prst="line">
            <a:avLst/>
          </a:prstGeom>
          <a:ln w="57150">
            <a:solidFill>
              <a:srgbClr val="2683C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5D220F-9307-0FEF-BF17-16F199D35D64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6096000" y="1862424"/>
            <a:ext cx="6285" cy="756951"/>
          </a:xfrm>
          <a:prstGeom prst="line">
            <a:avLst/>
          </a:prstGeom>
          <a:ln w="57150">
            <a:solidFill>
              <a:srgbClr val="2683C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664DF6-E694-139C-1976-8CE3D16D64C0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4219411"/>
            <a:ext cx="6285" cy="756951"/>
          </a:xfrm>
          <a:prstGeom prst="line">
            <a:avLst/>
          </a:prstGeom>
          <a:ln w="57150">
            <a:solidFill>
              <a:srgbClr val="2683C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3395AF2-1DEB-7680-2C7B-9F8D2C315DA2}"/>
              </a:ext>
            </a:extLst>
          </p:cNvPr>
          <p:cNvCxnSpPr>
            <a:cxnSpLocks/>
            <a:stCxn id="15" idx="7"/>
            <a:endCxn id="9" idx="3"/>
          </p:cNvCxnSpPr>
          <p:nvPr/>
        </p:nvCxnSpPr>
        <p:spPr>
          <a:xfrm flipV="1">
            <a:off x="7117388" y="2263179"/>
            <a:ext cx="1050681" cy="593330"/>
          </a:xfrm>
          <a:prstGeom prst="line">
            <a:avLst/>
          </a:prstGeom>
          <a:ln w="57150">
            <a:solidFill>
              <a:srgbClr val="2683C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730A00-CF2C-99BF-6173-CFD61895E1AE}"/>
              </a:ext>
            </a:extLst>
          </p:cNvPr>
          <p:cNvCxnSpPr>
            <a:cxnSpLocks/>
          </p:cNvCxnSpPr>
          <p:nvPr/>
        </p:nvCxnSpPr>
        <p:spPr>
          <a:xfrm flipV="1">
            <a:off x="3919059" y="3941960"/>
            <a:ext cx="1050681" cy="593330"/>
          </a:xfrm>
          <a:prstGeom prst="line">
            <a:avLst/>
          </a:prstGeom>
          <a:ln w="57150">
            <a:solidFill>
              <a:srgbClr val="2683C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D00598-D882-0564-0E83-233252C6B1E4}"/>
              </a:ext>
            </a:extLst>
          </p:cNvPr>
          <p:cNvCxnSpPr>
            <a:cxnSpLocks/>
            <a:stCxn id="15" idx="5"/>
            <a:endCxn id="14" idx="1"/>
          </p:cNvCxnSpPr>
          <p:nvPr/>
        </p:nvCxnSpPr>
        <p:spPr>
          <a:xfrm>
            <a:off x="7117388" y="4001491"/>
            <a:ext cx="1050681" cy="593330"/>
          </a:xfrm>
          <a:prstGeom prst="line">
            <a:avLst/>
          </a:prstGeom>
          <a:ln w="57150">
            <a:solidFill>
              <a:srgbClr val="2683C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2D928A-08BE-C1F8-13C0-D372C8A79B8B}"/>
              </a:ext>
            </a:extLst>
          </p:cNvPr>
          <p:cNvCxnSpPr>
            <a:cxnSpLocks/>
          </p:cNvCxnSpPr>
          <p:nvPr/>
        </p:nvCxnSpPr>
        <p:spPr>
          <a:xfrm>
            <a:off x="4141373" y="2203180"/>
            <a:ext cx="1050681" cy="593330"/>
          </a:xfrm>
          <a:prstGeom prst="line">
            <a:avLst/>
          </a:prstGeom>
          <a:ln w="57150">
            <a:solidFill>
              <a:srgbClr val="2683C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3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7691"/>
            <a:ext cx="5378624" cy="6402614"/>
            <a:chOff x="-19221" y="197691"/>
            <a:chExt cx="5378624" cy="6402614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" name="Nadpis 1">
            <a:extLst>
              <a:ext uri="{FF2B5EF4-FFF2-40B4-BE49-F238E27FC236}">
                <a16:creationId xmlns:a16="http://schemas.microsoft.com/office/drawing/2014/main" id="{DC720BA3-27DE-882E-BF22-8C04A81C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09" y="2785690"/>
            <a:ext cx="4559808" cy="1130808"/>
          </a:xfrm>
        </p:spPr>
        <p:txBody>
          <a:bodyPr anchor="ctr">
            <a:noAutofit/>
          </a:bodyPr>
          <a:lstStyle/>
          <a:p>
            <a:r>
              <a:rPr lang="sk-SK" sz="4500" i="1" dirty="0">
                <a:solidFill>
                  <a:srgbClr val="2683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Otvárací proces</a:t>
            </a:r>
            <a:endParaRPr lang="sk-SK" sz="4500" i="1" dirty="0">
              <a:solidFill>
                <a:srgbClr val="2683C7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4A4E49-2AC2-E527-9996-F18BCBFCBA9B}"/>
              </a:ext>
            </a:extLst>
          </p:cNvPr>
          <p:cNvSpPr txBox="1"/>
          <p:nvPr/>
        </p:nvSpPr>
        <p:spPr>
          <a:xfrm>
            <a:off x="5670695" y="1212898"/>
            <a:ext cx="62179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500" dirty="0">
                <a:latin typeface="Avenir Medium" panose="02000503020000020003" pitchFamily="2" charset="0"/>
              </a:rPr>
              <a:t>INDIVIDUÁLNE OTVÁRANIE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587966-12F7-BBDD-7F34-637F47064F75}"/>
              </a:ext>
            </a:extLst>
          </p:cNvPr>
          <p:cNvSpPr txBox="1"/>
          <p:nvPr/>
        </p:nvSpPr>
        <p:spPr>
          <a:xfrm>
            <a:off x="5670695" y="3246758"/>
            <a:ext cx="62179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500" dirty="0">
                <a:latin typeface="Avenir Medium" panose="02000503020000020003" pitchFamily="2" charset="0"/>
              </a:rPr>
              <a:t>SKUPINOVÉ OTVÁRANIE</a:t>
            </a:r>
          </a:p>
        </p:txBody>
      </p:sp>
      <p:pic>
        <p:nvPicPr>
          <p:cNvPr id="50" name="Graphic 49" descr="User outline">
            <a:extLst>
              <a:ext uri="{FF2B5EF4-FFF2-40B4-BE49-F238E27FC236}">
                <a16:creationId xmlns:a16="http://schemas.microsoft.com/office/drawing/2014/main" id="{1078336B-7EF6-C4C4-0CDC-E0436448F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2455" y="327687"/>
            <a:ext cx="914400" cy="914400"/>
          </a:xfrm>
          <a:prstGeom prst="rect">
            <a:avLst/>
          </a:prstGeom>
        </p:spPr>
      </p:pic>
      <p:pic>
        <p:nvPicPr>
          <p:cNvPr id="55" name="Graphic 54" descr="Users outline">
            <a:extLst>
              <a:ext uri="{FF2B5EF4-FFF2-40B4-BE49-F238E27FC236}">
                <a16:creationId xmlns:a16="http://schemas.microsoft.com/office/drawing/2014/main" id="{FCF625F7-F0C4-8980-646E-36F8EEDC0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0151" y="2139367"/>
            <a:ext cx="1310322" cy="1310322"/>
          </a:xfrm>
          <a:prstGeom prst="rect">
            <a:avLst/>
          </a:prstGeom>
        </p:spPr>
      </p:pic>
      <p:pic>
        <p:nvPicPr>
          <p:cNvPr id="4" name="Graphic 3" descr="Family with two children outline">
            <a:extLst>
              <a:ext uri="{FF2B5EF4-FFF2-40B4-BE49-F238E27FC236}">
                <a16:creationId xmlns:a16="http://schemas.microsoft.com/office/drawing/2014/main" id="{6C85D62D-8141-DEDB-CAC8-57BE4FD77E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1382" y="4334178"/>
            <a:ext cx="1456545" cy="1456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75FFBF-22A2-1605-0B34-981AC7BA3FAA}"/>
              </a:ext>
            </a:extLst>
          </p:cNvPr>
          <p:cNvSpPr txBox="1"/>
          <p:nvPr/>
        </p:nvSpPr>
        <p:spPr>
          <a:xfrm>
            <a:off x="5670695" y="5322290"/>
            <a:ext cx="6217920" cy="12080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3500" dirty="0">
                <a:latin typeface="Avenir Medium" panose="02000503020000020003" pitchFamily="2" charset="0"/>
              </a:rPr>
              <a:t>RODINNÉ OTVÁRANIE</a:t>
            </a:r>
          </a:p>
          <a:p>
            <a:pPr algn="ctr"/>
            <a:endParaRPr lang="sk-SK" sz="2000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84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D8E54F9-849C-4865-8C5E-FD967B81D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91AE6B3-1D2D-4C67-A4DB-888635B52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9DE194-6C84-4A5B-83AD-C37DC710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29452"/>
            <a:ext cx="9144000" cy="2526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i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skerville" panose="02020502070401020303" pitchFamily="18" charset="0"/>
              </a:rPr>
              <a:t>Ako</a:t>
            </a:r>
            <a:r>
              <a:rPr lang="en-US" sz="600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skerville" panose="02020502070401020303" pitchFamily="18" charset="0"/>
              </a:rPr>
              <a:t> </a:t>
            </a:r>
            <a:r>
              <a:rPr lang="en-US" sz="6000" i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skerville" panose="02020502070401020303" pitchFamily="18" charset="0"/>
              </a:rPr>
              <a:t>si</a:t>
            </a:r>
            <a:r>
              <a:rPr lang="en-US" sz="600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skerville" panose="02020502070401020303" pitchFamily="18" charset="0"/>
              </a:rPr>
              <a:t> </a:t>
            </a:r>
            <a:r>
              <a:rPr lang="en-US" sz="6000" i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skerville" panose="02020502070401020303" pitchFamily="18" charset="0"/>
              </a:rPr>
              <a:t>udržať</a:t>
            </a:r>
            <a:r>
              <a:rPr lang="en-US" sz="600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skerville" panose="02020502070401020303" pitchFamily="18" charset="0"/>
              </a:rPr>
              <a:t> </a:t>
            </a:r>
            <a:r>
              <a:rPr lang="en-US" sz="6000" i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skerville" panose="02020502070401020303" pitchFamily="18" charset="0"/>
              </a:rPr>
              <a:t>energiu</a:t>
            </a:r>
            <a:r>
              <a:rPr lang="en-US" sz="600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skerville" panose="02020502070401020303" pitchFamily="18" charset="0"/>
              </a:rPr>
              <a:t>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D080EC2-42B5-4E04-BBF7-F0BC5CB7C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5665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37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667D8F-6768-4E67-BFF1-E6BE9E342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2308013"/>
          </a:xfrm>
        </p:spPr>
        <p:txBody>
          <a:bodyPr anchor="ctr">
            <a:noAutofit/>
          </a:bodyPr>
          <a:lstStyle/>
          <a:p>
            <a:r>
              <a:rPr lang="sk-SK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 čím nechceme porovnávať energiu?</a:t>
            </a:r>
            <a:r>
              <a:rPr lang="sk-SK" sz="4000" i="1" dirty="0">
                <a:latin typeface="Bookman Old Style" panose="02050604050505020204" pitchFamily="18" charset="0"/>
              </a:rPr>
              <a:t> 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43A02A0-BB36-4744-8C6F-59A9E4141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006" y="435186"/>
            <a:ext cx="6906769" cy="340868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" sz="2200" dirty="0">
                <a:latin typeface="Avenir Medium" panose="02000503020000020003" pitchFamily="2" charset="0"/>
                <a:ea typeface="+mn-lt"/>
                <a:cs typeface="+mn-lt"/>
              </a:rPr>
              <a:t>So zdravotníckymi službami, lekárskou starostlivosťou, ani s prácou lekárov, záchranárov a všetkých zdravotných pracovníkov, ktorá je nespochybniteľná a pre ľudstvo číslo 1.</a:t>
            </a:r>
            <a:endParaRPr lang="sk-SK" sz="2200" dirty="0">
              <a:latin typeface="Avenir Medium" panose="02000503020000020003" pitchFamily="2" charset="0"/>
              <a:cs typeface="Times New Roman"/>
            </a:endParaRPr>
          </a:p>
          <a:p>
            <a:r>
              <a:rPr lang="cs" sz="2200" dirty="0">
                <a:latin typeface="Avenir Medium" panose="02000503020000020003" pitchFamily="2" charset="0"/>
                <a:ea typeface="+mn-lt"/>
                <a:cs typeface="+mn-lt"/>
              </a:rPr>
              <a:t>S liekmi, ktoré pomáhajú pri liečbe mnohých chorôb, a ktoré sa nedajú spochybniť </a:t>
            </a:r>
            <a:endParaRPr lang="sk-SK" sz="2200" dirty="0">
              <a:latin typeface="Avenir Medium" panose="02000503020000020003" pitchFamily="2" charset="0"/>
              <a:cs typeface="Times New Roman"/>
            </a:endParaRPr>
          </a:p>
          <a:p>
            <a:r>
              <a:rPr lang="cs" sz="2200" dirty="0">
                <a:latin typeface="Avenir Medium" panose="02000503020000020003" pitchFamily="2" charset="0"/>
                <a:ea typeface="+mn-lt"/>
                <a:cs typeface="+mn-lt"/>
              </a:rPr>
              <a:t>S liečiteľmi, ktorí sa tomu venujú, či už profesionálne alebo okrajovo.</a:t>
            </a:r>
            <a:r>
              <a:rPr lang="sk-SK" sz="2200" dirty="0">
                <a:latin typeface="Avenir Medium" panose="02000503020000020003" pitchFamily="2" charset="0"/>
                <a:ea typeface="+mn-lt"/>
                <a:cs typeface="+mn-lt"/>
              </a:rPr>
              <a:t> </a:t>
            </a:r>
            <a:endParaRPr lang="sk-SK" sz="2200" dirty="0">
              <a:latin typeface="Avenir Medium" panose="02000503020000020003" pitchFamily="2" charset="0"/>
            </a:endParaRPr>
          </a:p>
        </p:txBody>
      </p:sp>
      <p:pic>
        <p:nvPicPr>
          <p:cNvPr id="5" name="Obrázok 5">
            <a:extLst>
              <a:ext uri="{FF2B5EF4-FFF2-40B4-BE49-F238E27FC236}">
                <a16:creationId xmlns:a16="http://schemas.microsoft.com/office/drawing/2014/main" id="{6714A718-6618-4406-B878-0199A3999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9" y="3549946"/>
            <a:ext cx="10143742" cy="432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06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1" name="Rectangle 16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EEEA6D-F4A9-40D0-B44D-612263F9A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sk-SK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Čo dokáže energia?</a:t>
            </a:r>
          </a:p>
        </p:txBody>
      </p:sp>
      <p:sp>
        <p:nvSpPr>
          <p:cNvPr id="163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Obrázok 142" descr="Abeille - J’aime">
            <a:extLst>
              <a:ext uri="{FF2B5EF4-FFF2-40B4-BE49-F238E27FC236}">
                <a16:creationId xmlns:a16="http://schemas.microsoft.com/office/drawing/2014/main" id="{5DE511C6-8F33-435A-B128-E216B0CEF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" r="4995" b="-1"/>
          <a:stretch/>
        </p:blipFill>
        <p:spPr>
          <a:xfrm>
            <a:off x="572493" y="4427033"/>
            <a:ext cx="1963254" cy="2082832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graphicFrame>
        <p:nvGraphicFramePr>
          <p:cNvPr id="30" name="Zástupný objekt pre obsah 2">
            <a:extLst>
              <a:ext uri="{FF2B5EF4-FFF2-40B4-BE49-F238E27FC236}">
                <a16:creationId xmlns:a16="http://schemas.microsoft.com/office/drawing/2014/main" id="{8BE82582-502A-4DD7-8A1C-F1DFA56E7D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723352"/>
              </p:ext>
            </p:extLst>
          </p:nvPr>
        </p:nvGraphicFramePr>
        <p:xfrm>
          <a:off x="4030133" y="2071316"/>
          <a:ext cx="7589374" cy="4474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631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A90F0C-283E-4277-9624-B46586AB6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i="1" dirty="0">
                <a:latin typeface="Bookman Old Style" panose="02050604050505020204" pitchFamily="18" charset="0"/>
              </a:rPr>
              <a:t> </a:t>
            </a:r>
            <a:br>
              <a:rPr lang="en-US" sz="6000" i="1" dirty="0">
                <a:latin typeface="Bookman Old Style" panose="02050604050505020204" pitchFamily="18" charset="0"/>
              </a:rPr>
            </a:br>
            <a:r>
              <a:rPr lang="en-US" sz="6000" i="1" dirty="0">
                <a:latin typeface="Bookman Old Style" panose="02050604050505020204" pitchFamily="18" charset="0"/>
              </a:rPr>
              <a:t>ENERGIA</a:t>
            </a:r>
          </a:p>
        </p:txBody>
      </p:sp>
      <p:sp>
        <p:nvSpPr>
          <p:cNvPr id="5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light bulbs&#10;&#10;Description automatically generated with medium confidence">
            <a:extLst>
              <a:ext uri="{FF2B5EF4-FFF2-40B4-BE49-F238E27FC236}">
                <a16:creationId xmlns:a16="http://schemas.microsoft.com/office/drawing/2014/main" id="{DAF8C42D-1F6A-DC4C-1E66-E445F40452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3" r="2183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405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83209" y="665653"/>
            <a:ext cx="4274329" cy="3566160"/>
          </a:xfrm>
        </p:spPr>
        <p:txBody>
          <a:bodyPr anchor="b">
            <a:noAutofit/>
          </a:bodyPr>
          <a:lstStyle/>
          <a:p>
            <a:pPr algn="l"/>
            <a:r>
              <a:rPr lang="sk-SK" i="1" dirty="0">
                <a:latin typeface="Bookman Old Style" panose="02050604050505020204" pitchFamily="18" charset="0"/>
              </a:rPr>
              <a:t>VPLYV ENERGIE </a:t>
            </a:r>
            <a:br>
              <a:rPr lang="sk-SK" i="1" dirty="0">
                <a:latin typeface="Bookman Old Style" panose="02050604050505020204" pitchFamily="18" charset="0"/>
              </a:rPr>
            </a:br>
            <a:r>
              <a:rPr lang="sk-SK" i="1" dirty="0">
                <a:latin typeface="Bookman Old Style" panose="02050604050505020204" pitchFamily="18" charset="0"/>
              </a:rPr>
              <a:t>alebo</a:t>
            </a:r>
            <a:br>
              <a:rPr lang="sk-SK" i="1" dirty="0">
                <a:latin typeface="Bookman Old Style" panose="02050604050505020204" pitchFamily="18" charset="0"/>
              </a:rPr>
            </a:br>
            <a:r>
              <a:rPr lang="sk-SK" i="1" dirty="0">
                <a:latin typeface="Bookman Old Style" panose="02050604050505020204" pitchFamily="18" charset="0"/>
              </a:rPr>
              <a:t>ZÁZRAKY?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už s Coast s opierky rúk a surfboard">
            <a:extLst>
              <a:ext uri="{FF2B5EF4-FFF2-40B4-BE49-F238E27FC236}">
                <a16:creationId xmlns:a16="http://schemas.microsoft.com/office/drawing/2014/main" id="{455F18B7-2814-42AD-BC68-8F2B24544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8" r="2291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894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0A171F-C414-4466-AEF6-F0A52B50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Financie</a:t>
            </a:r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a ich </a:t>
            </a:r>
            <a:r>
              <a:rPr lang="en-US" sz="6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energia</a:t>
            </a:r>
            <a:endParaRPr lang="en-US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cký objekt 9" descr="Mince obrys">
            <a:extLst>
              <a:ext uri="{FF2B5EF4-FFF2-40B4-BE49-F238E27FC236}">
                <a16:creationId xmlns:a16="http://schemas.microsoft.com/office/drawing/2014/main" id="{44023C34-3E5E-4EA2-91EC-4EDAA4268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4356" y="2642616"/>
            <a:ext cx="3605784" cy="3605784"/>
          </a:xfrm>
          <a:prstGeom prst="rect">
            <a:avLst/>
          </a:prstGeom>
        </p:spPr>
      </p:pic>
      <p:pic>
        <p:nvPicPr>
          <p:cNvPr id="8" name="Grafický objekt 8" descr="Peniaze obrys">
            <a:extLst>
              <a:ext uri="{FF2B5EF4-FFF2-40B4-BE49-F238E27FC236}">
                <a16:creationId xmlns:a16="http://schemas.microsoft.com/office/drawing/2014/main" id="{79D62863-EFEE-441B-9365-B94A69137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8812" y="2642616"/>
            <a:ext cx="3605784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D8E54F9-849C-4865-8C5E-FD967B81D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91AE6B3-1D2D-4C67-A4DB-888635B52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9E0933-49DF-4373-A01E-9A80CAC5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929452"/>
            <a:ext cx="11565228" cy="2526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i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Máte</a:t>
            </a:r>
            <a:r>
              <a:rPr lang="en-US" sz="600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pre </a:t>
            </a:r>
            <a:r>
              <a:rPr lang="en-US" sz="6000" i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nás</a:t>
            </a:r>
            <a:r>
              <a:rPr lang="en-US" sz="600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000" i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nejakú</a:t>
            </a:r>
            <a:r>
              <a:rPr lang="en-US" sz="600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000" i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otazku</a:t>
            </a:r>
            <a:r>
              <a:rPr lang="en-US" sz="6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  <a:endParaRPr lang="en-US" sz="6000" i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6D080EC2-42B5-4E04-BBF7-F0BC5CB7C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5665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23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50DC47-0705-47F9-97B7-458F851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i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Cvičíme</a:t>
            </a:r>
            <a:r>
              <a:rPr lang="en-US" sz="600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s </a:t>
            </a:r>
            <a:r>
              <a:rPr lang="en-US" sz="6000" i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energiou</a:t>
            </a:r>
            <a:endParaRPr lang="en-US" sz="6000" i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28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BFCB82-A9DF-493B-A4AD-E8A9A979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i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Otváranie</a:t>
            </a:r>
            <a:r>
              <a:rPr lang="en-US" sz="6600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i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energie</a:t>
            </a:r>
            <a:endParaRPr lang="en-US" sz="6600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Obrázok 5" descr="Portrét ženy, ktorá tancuje a smeje sa">
            <a:extLst>
              <a:ext uri="{FF2B5EF4-FFF2-40B4-BE49-F238E27FC236}">
                <a16:creationId xmlns:a16="http://schemas.microsoft.com/office/drawing/2014/main" id="{8EC4B4EA-51CA-4C71-B2A8-90D07CD6ED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828" b="4550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4" name="Obrázok 4" descr="Osoba si vychutnáva čerstvý vzduch">
            <a:extLst>
              <a:ext uri="{FF2B5EF4-FFF2-40B4-BE49-F238E27FC236}">
                <a16:creationId xmlns:a16="http://schemas.microsoft.com/office/drawing/2014/main" id="{5ADBFA89-0E23-4E83-9BA0-391A47F69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85" b="3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21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34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2088D1-8911-452A-8B82-EC8DBDB72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i="1" kern="12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Ďakujeme</a:t>
            </a:r>
            <a:r>
              <a:rPr lang="en-US" sz="6600" i="1" kern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 za </a:t>
            </a:r>
            <a:r>
              <a:rPr lang="en-US" sz="6600" i="1" kern="12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pozornosť</a:t>
            </a:r>
            <a:r>
              <a:rPr lang="en-US" sz="6600" i="1" kern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!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2D8A768-8826-1D73-224A-DBD9C9F85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486" y="3123501"/>
            <a:ext cx="7029027" cy="1792400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64C919BD-F798-9D92-7852-93043057BA2E}"/>
              </a:ext>
            </a:extLst>
          </p:cNvPr>
          <p:cNvSpPr txBox="1">
            <a:spLocks/>
          </p:cNvSpPr>
          <p:nvPr/>
        </p:nvSpPr>
        <p:spPr>
          <a:xfrm>
            <a:off x="638881" y="4915901"/>
            <a:ext cx="10909640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chemeClr val="accent1"/>
                </a:solidFill>
                <a:latin typeface="Avenir Light" panose="020B0402020203020204" pitchFamily="34" charset="77"/>
              </a:rPr>
              <a:t>www.Energia-Zivota.sk</a:t>
            </a:r>
            <a:endParaRPr lang="en-US" sz="4000" dirty="0">
              <a:solidFill>
                <a:schemeClr val="accent1"/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0823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726927F1-A40D-80DC-1084-E9D03A1D11D2}"/>
              </a:ext>
            </a:extLst>
          </p:cNvPr>
          <p:cNvSpPr txBox="1">
            <a:spLocks/>
          </p:cNvSpPr>
          <p:nvPr/>
        </p:nvSpPr>
        <p:spPr>
          <a:xfrm>
            <a:off x="1042307" y="128225"/>
            <a:ext cx="10107385" cy="1102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Ako si môžem pomôcť?</a:t>
            </a:r>
          </a:p>
        </p:txBody>
      </p:sp>
      <p:pic>
        <p:nvPicPr>
          <p:cNvPr id="1034" name="Picture 10" descr="Absolute Best - Acupuncture Treatment - San Pedro,CA">
            <a:extLst>
              <a:ext uri="{FF2B5EF4-FFF2-40B4-BE49-F238E27FC236}">
                <a16:creationId xmlns:a16="http://schemas.microsoft.com/office/drawing/2014/main" id="{B01F6EAD-70F1-E9B0-278C-BC91D0BA8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" r="11272"/>
          <a:stretch/>
        </p:blipFill>
        <p:spPr bwMode="auto">
          <a:xfrm>
            <a:off x="9374749" y="3141199"/>
            <a:ext cx="2376000" cy="144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wo Casual Friends Talking In A Park Drinking Coffee Stock Photo, Picture  And Royalty Free Image. Image 120969464.">
            <a:extLst>
              <a:ext uri="{FF2B5EF4-FFF2-40B4-BE49-F238E27FC236}">
                <a16:creationId xmlns:a16="http://schemas.microsoft.com/office/drawing/2014/main" id="{ED71BEB8-4C30-D524-E9CC-AFD7268F935A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12647"/>
          <a:stretch/>
        </p:blipFill>
        <p:spPr bwMode="auto">
          <a:xfrm>
            <a:off x="6389702" y="5005357"/>
            <a:ext cx="2376000" cy="144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hat Is The Difference Between A Psychologist &amp; Psychiatrist?">
            <a:extLst>
              <a:ext uri="{FF2B5EF4-FFF2-40B4-BE49-F238E27FC236}">
                <a16:creationId xmlns:a16="http://schemas.microsoft.com/office/drawing/2014/main" id="{529FB41F-D3CC-8DAA-0333-8BD6E0442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9" b="15370"/>
          <a:stretch/>
        </p:blipFill>
        <p:spPr bwMode="auto">
          <a:xfrm>
            <a:off x="3404655" y="3139828"/>
            <a:ext cx="2376000" cy="143289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ognac Cigar Coffee Chocolate Stock Photo - Download Image Now - Alcohol -  Drink, Ashtray, Brandy - iStock">
            <a:extLst>
              <a:ext uri="{FF2B5EF4-FFF2-40B4-BE49-F238E27FC236}">
                <a16:creationId xmlns:a16="http://schemas.microsoft.com/office/drawing/2014/main" id="{12C9B864-7839-787A-7E12-A6B5A20EE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878" y="4935682"/>
            <a:ext cx="2048813" cy="153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50,968 Aschenbecher Images, Stock Photos &amp; Vectors | Shutterstock">
            <a:extLst>
              <a:ext uri="{FF2B5EF4-FFF2-40B4-BE49-F238E27FC236}">
                <a16:creationId xmlns:a16="http://schemas.microsoft.com/office/drawing/2014/main" id="{6E2F5F51-CA20-AA9A-535D-FB547E92F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5963" r="4696" b="9036"/>
          <a:stretch/>
        </p:blipFill>
        <p:spPr bwMode="auto">
          <a:xfrm>
            <a:off x="10688361" y="5651678"/>
            <a:ext cx="1044371" cy="73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est Free Psychics for Live Psychic Readings, Top 10 Sites for Free Minute  Deals - WISH-TV | Indianapolis News | Indiana Weather | Indiana Traffic">
            <a:extLst>
              <a:ext uri="{FF2B5EF4-FFF2-40B4-BE49-F238E27FC236}">
                <a16:creationId xmlns:a16="http://schemas.microsoft.com/office/drawing/2014/main" id="{B7104467-BAB8-E720-BE2F-8D574D3A9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7"/>
          <a:stretch/>
        </p:blipFill>
        <p:spPr bwMode="auto">
          <a:xfrm>
            <a:off x="3402614" y="5005357"/>
            <a:ext cx="2376000" cy="144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A Meeting Topics - Signs &amp; Symptoms - Pathfinders Recovery Center">
            <a:extLst>
              <a:ext uri="{FF2B5EF4-FFF2-40B4-BE49-F238E27FC236}">
                <a16:creationId xmlns:a16="http://schemas.microsoft.com/office/drawing/2014/main" id="{8E428604-4F1E-91CC-0710-AD17CEA99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 r="4999"/>
          <a:stretch/>
        </p:blipFill>
        <p:spPr bwMode="auto">
          <a:xfrm>
            <a:off x="418753" y="3141199"/>
            <a:ext cx="2376000" cy="144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Benefits Of Physical Therapy | Orthopaedic Associates of Central Maryland">
            <a:extLst>
              <a:ext uri="{FF2B5EF4-FFF2-40B4-BE49-F238E27FC236}">
                <a16:creationId xmlns:a16="http://schemas.microsoft.com/office/drawing/2014/main" id="{186D9E6D-1992-9522-EB22-82AE125E1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/>
          <a:stretch/>
        </p:blipFill>
        <p:spPr bwMode="auto">
          <a:xfrm>
            <a:off x="6389702" y="3141199"/>
            <a:ext cx="2376000" cy="143289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Meditation: The Why and How -">
            <a:extLst>
              <a:ext uri="{FF2B5EF4-FFF2-40B4-BE49-F238E27FC236}">
                <a16:creationId xmlns:a16="http://schemas.microsoft.com/office/drawing/2014/main" id="{D768210C-9C58-DBD3-0006-7841919B9303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02" y="1334925"/>
            <a:ext cx="2376000" cy="144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Medicinal Plants: Gardening With Medicinal Herb Plants">
            <a:extLst>
              <a:ext uri="{FF2B5EF4-FFF2-40B4-BE49-F238E27FC236}">
                <a16:creationId xmlns:a16="http://schemas.microsoft.com/office/drawing/2014/main" id="{55F1D108-85C9-D597-CFFA-8EA6457DB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5034397"/>
            <a:ext cx="1437469" cy="138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6 Benefits of Massage Therapy - Why It's Important to Get Massages">
            <a:extLst>
              <a:ext uri="{FF2B5EF4-FFF2-40B4-BE49-F238E27FC236}">
                <a16:creationId xmlns:a16="http://schemas.microsoft.com/office/drawing/2014/main" id="{CF6BCF15-685C-8BEF-DFF5-405C1A3E651C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655" y="1334925"/>
            <a:ext cx="2376000" cy="144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Why the annual check-up is falling out of favour">
            <a:extLst>
              <a:ext uri="{FF2B5EF4-FFF2-40B4-BE49-F238E27FC236}">
                <a16:creationId xmlns:a16="http://schemas.microsoft.com/office/drawing/2014/main" id="{ECB0657A-46C3-6AFE-0FB2-7459B41E9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r="13339"/>
          <a:stretch/>
        </p:blipFill>
        <p:spPr bwMode="auto">
          <a:xfrm>
            <a:off x="419608" y="1334925"/>
            <a:ext cx="2376000" cy="144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Premium Photo | Bowl of potato chips on white background">
            <a:extLst>
              <a:ext uri="{FF2B5EF4-FFF2-40B4-BE49-F238E27FC236}">
                <a16:creationId xmlns:a16="http://schemas.microsoft.com/office/drawing/2014/main" id="{575C79C3-D20B-FCA3-A011-DD8464031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098" y="4909924"/>
            <a:ext cx="801250" cy="80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Kúpele na Slovensku, termálne kúpalisko Veľký Meder">
            <a:extLst>
              <a:ext uri="{FF2B5EF4-FFF2-40B4-BE49-F238E27FC236}">
                <a16:creationId xmlns:a16="http://schemas.microsoft.com/office/drawing/2014/main" id="{9D97983B-C429-4D8C-1CFB-FE7AEFC0C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2" r="28287" b="-1"/>
          <a:stretch/>
        </p:blipFill>
        <p:spPr bwMode="auto">
          <a:xfrm>
            <a:off x="9374749" y="1306118"/>
            <a:ext cx="2376000" cy="146880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180ED1-C3E9-4115-26DB-167C2EDE5011}"/>
              </a:ext>
            </a:extLst>
          </p:cNvPr>
          <p:cNvSpPr/>
          <p:nvPr/>
        </p:nvSpPr>
        <p:spPr>
          <a:xfrm>
            <a:off x="418753" y="5005357"/>
            <a:ext cx="2376000" cy="144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CE7A69-CA00-2BC7-C981-E1A53B82C00C}"/>
              </a:ext>
            </a:extLst>
          </p:cNvPr>
          <p:cNvSpPr/>
          <p:nvPr/>
        </p:nvSpPr>
        <p:spPr>
          <a:xfrm>
            <a:off x="9374748" y="4947473"/>
            <a:ext cx="2376000" cy="144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B87272-8500-DC44-DED7-A89986BA894A}"/>
              </a:ext>
            </a:extLst>
          </p:cNvPr>
          <p:cNvSpPr/>
          <p:nvPr/>
        </p:nvSpPr>
        <p:spPr>
          <a:xfrm>
            <a:off x="90054" y="92600"/>
            <a:ext cx="12029902" cy="6698898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4930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D71AA-9A21-4132-A2D4-F6021F7B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07" y="202412"/>
            <a:ext cx="10107385" cy="1102860"/>
          </a:xfrm>
        </p:spPr>
        <p:txBody>
          <a:bodyPr anchor="b">
            <a:noAutofit/>
          </a:bodyPr>
          <a:lstStyle/>
          <a:p>
            <a:pPr algn="ctr"/>
            <a:r>
              <a:rPr lang="sk-SK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Čo sme získali do vienka?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CA19EE09-325A-4BFB-A24A-5AE3E566D401}"/>
              </a:ext>
            </a:extLst>
          </p:cNvPr>
          <p:cNvSpPr/>
          <p:nvPr/>
        </p:nvSpPr>
        <p:spPr>
          <a:xfrm>
            <a:off x="1203483" y="3483843"/>
            <a:ext cx="3646098" cy="189780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>
                <a:solidFill>
                  <a:schemeClr val="bg1"/>
                </a:solidFill>
                <a:latin typeface="Avenir Medium" panose="02000503020000020003" pitchFamily="2" charset="0"/>
                <a:ea typeface="Amiri" pitchFamily="2" charset="-78"/>
                <a:cs typeface="Amiri" pitchFamily="2" charset="-78"/>
              </a:rPr>
              <a:t>FYZICKÉ TELO</a:t>
            </a:r>
            <a:r>
              <a:rPr lang="sk-SK" sz="4000" dirty="0">
                <a:solidFill>
                  <a:schemeClr val="bg1"/>
                </a:solidFill>
                <a:latin typeface="Avenir Medium" panose="02000503020000020003" pitchFamily="2" charset="0"/>
              </a:rPr>
              <a:t> 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1F5B736-62D0-4981-84C1-DD0319ACA1E5}"/>
              </a:ext>
            </a:extLst>
          </p:cNvPr>
          <p:cNvSpPr/>
          <p:nvPr/>
        </p:nvSpPr>
        <p:spPr>
          <a:xfrm>
            <a:off x="7322848" y="3467521"/>
            <a:ext cx="3479319" cy="189780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k-SK" sz="4000" dirty="0">
                <a:latin typeface="Avenir Medium" panose="02000503020000020003" pitchFamily="2" charset="0"/>
                <a:ea typeface="Amiri" pitchFamily="2" charset="-78"/>
                <a:cs typeface="Amiri" pitchFamily="2" charset="-78"/>
              </a:rPr>
              <a:t>DUŠA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02A3357-FEEA-438D-873D-CEFC496AF6A3}"/>
              </a:ext>
            </a:extLst>
          </p:cNvPr>
          <p:cNvSpPr/>
          <p:nvPr/>
        </p:nvSpPr>
        <p:spPr>
          <a:xfrm>
            <a:off x="4359215" y="4757779"/>
            <a:ext cx="3479319" cy="189780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k-SK" sz="4000" dirty="0">
                <a:latin typeface="Avenir Medium" panose="02000503020000020003" pitchFamily="2" charset="0"/>
                <a:ea typeface="Amiri" pitchFamily="2" charset="-78"/>
                <a:cs typeface="Amiri" pitchFamily="2" charset="-78"/>
              </a:rPr>
              <a:t>OSUD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CA19EE09-325A-4BFB-A24A-5AE3E566D401}"/>
              </a:ext>
            </a:extLst>
          </p:cNvPr>
          <p:cNvSpPr/>
          <p:nvPr/>
        </p:nvSpPr>
        <p:spPr>
          <a:xfrm>
            <a:off x="4444401" y="1470211"/>
            <a:ext cx="3303198" cy="16192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>
                <a:solidFill>
                  <a:schemeClr val="tx1"/>
                </a:solidFill>
                <a:latin typeface="Avenir Medium" panose="02000503020000020003" pitchFamily="2" charset="0"/>
                <a:ea typeface="Amiri" pitchFamily="2" charset="-78"/>
                <a:cs typeface="Amiri" pitchFamily="2" charset="-78"/>
              </a:rPr>
              <a:t>ŽIVOT</a:t>
            </a:r>
            <a:endParaRPr lang="sk-SK" sz="5400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21" name="Šípka dolu 20"/>
          <p:cNvSpPr/>
          <p:nvPr/>
        </p:nvSpPr>
        <p:spPr>
          <a:xfrm rot="19328246">
            <a:off x="7128744" y="2975028"/>
            <a:ext cx="696700" cy="784405"/>
          </a:xfrm>
          <a:prstGeom prst="downArrow">
            <a:avLst>
              <a:gd name="adj1" fmla="val 19565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 dolu 20">
            <a:extLst>
              <a:ext uri="{FF2B5EF4-FFF2-40B4-BE49-F238E27FC236}">
                <a16:creationId xmlns:a16="http://schemas.microsoft.com/office/drawing/2014/main" id="{2B7003C8-DA62-9A61-38F1-862407F0DB13}"/>
              </a:ext>
            </a:extLst>
          </p:cNvPr>
          <p:cNvSpPr/>
          <p:nvPr/>
        </p:nvSpPr>
        <p:spPr>
          <a:xfrm>
            <a:off x="5724924" y="3193022"/>
            <a:ext cx="696700" cy="1395307"/>
          </a:xfrm>
          <a:prstGeom prst="downArrow">
            <a:avLst>
              <a:gd name="adj1" fmla="val 19565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ípka dolu 20">
            <a:extLst>
              <a:ext uri="{FF2B5EF4-FFF2-40B4-BE49-F238E27FC236}">
                <a16:creationId xmlns:a16="http://schemas.microsoft.com/office/drawing/2014/main" id="{DDB6AF7F-A402-AF30-6BD9-4B177ECE6F9D}"/>
              </a:ext>
            </a:extLst>
          </p:cNvPr>
          <p:cNvSpPr/>
          <p:nvPr/>
        </p:nvSpPr>
        <p:spPr>
          <a:xfrm rot="2606099">
            <a:off x="4451022" y="3038688"/>
            <a:ext cx="696700" cy="784405"/>
          </a:xfrm>
          <a:prstGeom prst="downArrow">
            <a:avLst>
              <a:gd name="adj1" fmla="val 19565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829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F6F5CE-F3DF-4A0E-9E54-40A60F7E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Autofit/>
          </a:bodyPr>
          <a:lstStyle/>
          <a:p>
            <a:r>
              <a:rPr lang="sk-SK" sz="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FYZICKÉ TELO  </a:t>
            </a:r>
            <a:br>
              <a:rPr lang="sk-SK" sz="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sk-SK" sz="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CENTRÁ = ČAKRY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2A0403-142C-4E80-B07D-556EFA987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2706624"/>
            <a:ext cx="7102275" cy="3822192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AutoNum type="arabicPeriod"/>
            </a:pPr>
            <a:r>
              <a:rPr lang="sk-SK" sz="2500" dirty="0">
                <a:latin typeface="Avenir Medium" panose="02000503020000020003" pitchFamily="2" charset="0"/>
              </a:rPr>
              <a:t>CENTRUM PRE FYZICKÉ TELO</a:t>
            </a:r>
          </a:p>
          <a:p>
            <a:pPr marL="514350" indent="-514350">
              <a:buAutoNum type="arabicPeriod"/>
            </a:pPr>
            <a:r>
              <a:rPr lang="sk-SK" sz="2500" dirty="0">
                <a:latin typeface="Avenir Medium" panose="02000503020000020003" pitchFamily="2" charset="0"/>
              </a:rPr>
              <a:t>CHUŤ DO ŽIVOTA </a:t>
            </a:r>
          </a:p>
          <a:p>
            <a:pPr marL="514350" indent="-514350">
              <a:buAutoNum type="arabicPeriod"/>
            </a:pPr>
            <a:r>
              <a:rPr lang="sk-SK" sz="2500" dirty="0">
                <a:latin typeface="Avenir Medium" panose="02000503020000020003" pitchFamily="2" charset="0"/>
              </a:rPr>
              <a:t>SEXUÁLNE CENTRUM</a:t>
            </a:r>
          </a:p>
          <a:p>
            <a:pPr marL="514350" indent="-514350">
              <a:buAutoNum type="arabicPeriod"/>
            </a:pPr>
            <a:r>
              <a:rPr lang="sk-SK" sz="2500" dirty="0">
                <a:latin typeface="Avenir Medium" panose="02000503020000020003" pitchFamily="2" charset="0"/>
              </a:rPr>
              <a:t>CITOVÉ CENTRUM </a:t>
            </a:r>
          </a:p>
          <a:p>
            <a:pPr marL="514350" indent="-514350">
              <a:buAutoNum type="arabicPeriod"/>
            </a:pPr>
            <a:r>
              <a:rPr lang="sk-SK" sz="2500" dirty="0">
                <a:latin typeface="Avenir Medium" panose="02000503020000020003" pitchFamily="2" charset="0"/>
              </a:rPr>
              <a:t>PEVNÁ VÔĽA</a:t>
            </a:r>
          </a:p>
          <a:p>
            <a:pPr marL="514350" indent="-514350">
              <a:buAutoNum type="arabicPeriod"/>
            </a:pPr>
            <a:r>
              <a:rPr lang="sk-SK" sz="2500" dirty="0">
                <a:latin typeface="Avenir Medium" panose="02000503020000020003" pitchFamily="2" charset="0"/>
              </a:rPr>
              <a:t>TRETIE OKO </a:t>
            </a:r>
          </a:p>
          <a:p>
            <a:pPr marL="514350" indent="-514350">
              <a:buAutoNum type="arabicPeriod"/>
            </a:pPr>
            <a:r>
              <a:rPr lang="sk-SK" sz="2500" dirty="0">
                <a:latin typeface="Avenir Medium" panose="02000503020000020003" pitchFamily="2" charset="0"/>
              </a:rPr>
              <a:t>DUCHOVNÉ CENTRUM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6AAC0-2234-646C-7F2D-20C178A44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512"/>
            <a:ext cx="4860388" cy="789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9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ADC6E-5756-4493-946E-3F7044E92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106" y="200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7 ETÁP ŽIVOTA</a:t>
            </a:r>
          </a:p>
        </p:txBody>
      </p:sp>
      <p:pic>
        <p:nvPicPr>
          <p:cNvPr id="5" name="Obrázok 5" descr="Giovane ragazzo cinese che alza un dito">
            <a:extLst>
              <a:ext uri="{FF2B5EF4-FFF2-40B4-BE49-F238E27FC236}">
                <a16:creationId xmlns:a16="http://schemas.microsoft.com/office/drawing/2014/main" id="{CCC5346D-235A-494D-B4FE-7573F72CBE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82" y="3211903"/>
            <a:ext cx="899449" cy="3194647"/>
          </a:xfrm>
          <a:prstGeom prst="rect">
            <a:avLst/>
          </a:prstGeom>
        </p:spPr>
      </p:pic>
      <p:pic>
        <p:nvPicPr>
          <p:cNvPr id="12" name="Obrázok 12" descr="Jung Mädchen jubelnd mit beiden Händen">
            <a:extLst>
              <a:ext uri="{FF2B5EF4-FFF2-40B4-BE49-F238E27FC236}">
                <a16:creationId xmlns:a16="http://schemas.microsoft.com/office/drawing/2014/main" id="{B91A1947-0968-44CC-AA1F-42F2D061F3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829" y="2047339"/>
            <a:ext cx="2237172" cy="4431100"/>
          </a:xfrm>
          <a:prstGeom prst="rect">
            <a:avLst/>
          </a:prstGeom>
        </p:spPr>
      </p:pic>
      <p:pic>
        <p:nvPicPr>
          <p:cNvPr id="14" name="Obrázok 14" descr="Donna d'affari che alza la mano">
            <a:extLst>
              <a:ext uri="{FF2B5EF4-FFF2-40B4-BE49-F238E27FC236}">
                <a16:creationId xmlns:a16="http://schemas.microsoft.com/office/drawing/2014/main" id="{D4FECB28-B6A4-400F-94CD-DE1A09E6B7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4352" y="1414733"/>
            <a:ext cx="1860050" cy="5063705"/>
          </a:xfrm>
          <a:prstGeom prst="rect">
            <a:avLst/>
          </a:prstGeom>
        </p:spPr>
      </p:pic>
      <p:pic>
        <p:nvPicPr>
          <p:cNvPr id="17" name="Obrázok 17" descr="Stará žena sediaca ruka na forehead">
            <a:extLst>
              <a:ext uri="{FF2B5EF4-FFF2-40B4-BE49-F238E27FC236}">
                <a16:creationId xmlns:a16="http://schemas.microsoft.com/office/drawing/2014/main" id="{D1D58510-CAE5-449B-A9AF-E80B24BCEC4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91704" y="3068128"/>
            <a:ext cx="2101498" cy="3496573"/>
          </a:xfrm>
          <a:prstGeom prst="rect">
            <a:avLst/>
          </a:prstGeom>
        </p:spPr>
      </p:pic>
      <p:pic>
        <p:nvPicPr>
          <p:cNvPr id="18" name="Obrázok 18" descr="Ruka na bočnej strane">
            <a:extLst>
              <a:ext uri="{FF2B5EF4-FFF2-40B4-BE49-F238E27FC236}">
                <a16:creationId xmlns:a16="http://schemas.microsoft.com/office/drawing/2014/main" id="{532A9223-B232-4500-922C-AE9C6BAB7E1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39830" y="1932320"/>
            <a:ext cx="2552114" cy="4546118"/>
          </a:xfrm>
          <a:prstGeom prst="rect">
            <a:avLst/>
          </a:prstGeom>
        </p:spPr>
      </p:pic>
      <p:pic>
        <p:nvPicPr>
          <p:cNvPr id="19" name="Obrázok 19" descr="Firma, žena zdvíhajúca na Fists">
            <a:extLst>
              <a:ext uri="{FF2B5EF4-FFF2-40B4-BE49-F238E27FC236}">
                <a16:creationId xmlns:a16="http://schemas.microsoft.com/office/drawing/2014/main" id="{67A0FA2F-BACA-400E-B973-2884B92D804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4854" y="1170318"/>
            <a:ext cx="2414593" cy="5308118"/>
          </a:xfrm>
          <a:prstGeom prst="rect">
            <a:avLst/>
          </a:prstGeom>
        </p:spPr>
      </p:pic>
      <p:pic>
        <p:nvPicPr>
          <p:cNvPr id="20" name="Obrázok 20" descr="Mladý, muž, palec hore">
            <a:extLst>
              <a:ext uri="{FF2B5EF4-FFF2-40B4-BE49-F238E27FC236}">
                <a16:creationId xmlns:a16="http://schemas.microsoft.com/office/drawing/2014/main" id="{0760FD73-CCB6-4126-A214-AC37189EA5B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07772" y="1270959"/>
            <a:ext cx="1801888" cy="520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8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950D69-4DAD-4A07-AF0E-DBF89A5D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10620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DUŠA = LIMBICKÉ CENTRUM?</a:t>
            </a:r>
          </a:p>
        </p:txBody>
      </p:sp>
      <p:sp>
        <p:nvSpPr>
          <p:cNvPr id="3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9" descr="Ľudské mozgové nervové bunky">
            <a:extLst>
              <a:ext uri="{FF2B5EF4-FFF2-40B4-BE49-F238E27FC236}">
                <a16:creationId xmlns:a16="http://schemas.microsoft.com/office/drawing/2014/main" id="{0B3FA62B-2A09-446D-A6F1-EC259A672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" r="2290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435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6B3233-BB3A-4B4C-B32E-EB30289E0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OSUD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Otevřené bílé dveře">
            <a:extLst>
              <a:ext uri="{FF2B5EF4-FFF2-40B4-BE49-F238E27FC236}">
                <a16:creationId xmlns:a16="http://schemas.microsoft.com/office/drawing/2014/main" id="{0477A3B7-F4F4-4B57-8CCB-0C5FABCC1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6" r="123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289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D71AA-9A21-4132-A2D4-F6021F7B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07" y="202412"/>
            <a:ext cx="10107385" cy="1102860"/>
          </a:xfrm>
        </p:spPr>
        <p:txBody>
          <a:bodyPr anchor="b">
            <a:noAutofit/>
          </a:bodyPr>
          <a:lstStyle/>
          <a:p>
            <a:pPr algn="ctr"/>
            <a:r>
              <a:rPr lang="sk-SK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Druhy energie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CA19EE09-325A-4BFB-A24A-5AE3E566D401}"/>
              </a:ext>
            </a:extLst>
          </p:cNvPr>
          <p:cNvSpPr/>
          <p:nvPr/>
        </p:nvSpPr>
        <p:spPr>
          <a:xfrm>
            <a:off x="244932" y="1628233"/>
            <a:ext cx="4245429" cy="2851642"/>
          </a:xfrm>
          <a:prstGeom prst="ellipse">
            <a:avLst/>
          </a:prstGeom>
          <a:solidFill>
            <a:srgbClr val="ABA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800" dirty="0">
                <a:solidFill>
                  <a:schemeClr val="tx1"/>
                </a:solidFill>
                <a:latin typeface="Avenir Medium" panose="02000503020000020003" pitchFamily="2" charset="0"/>
                <a:ea typeface="Amiri" pitchFamily="2" charset="-78"/>
                <a:cs typeface="Amiri" pitchFamily="2" charset="-78"/>
              </a:rPr>
              <a:t>NEGATÍVNA</a:t>
            </a:r>
            <a:endParaRPr lang="sk-SK" sz="3800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10" name="Ovál 3">
            <a:extLst>
              <a:ext uri="{FF2B5EF4-FFF2-40B4-BE49-F238E27FC236}">
                <a16:creationId xmlns:a16="http://schemas.microsoft.com/office/drawing/2014/main" id="{09E49000-6064-5647-3E9B-9D3E40CC4327}"/>
              </a:ext>
            </a:extLst>
          </p:cNvPr>
          <p:cNvSpPr/>
          <p:nvPr/>
        </p:nvSpPr>
        <p:spPr>
          <a:xfrm>
            <a:off x="7701640" y="1628233"/>
            <a:ext cx="4245429" cy="2851642"/>
          </a:xfrm>
          <a:prstGeom prst="ellipse">
            <a:avLst/>
          </a:prstGeom>
          <a:solidFill>
            <a:srgbClr val="FDE8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800" dirty="0">
                <a:solidFill>
                  <a:schemeClr val="tx1"/>
                </a:solidFill>
                <a:latin typeface="Avenir Medium" panose="02000503020000020003" pitchFamily="2" charset="0"/>
                <a:ea typeface="Amiri" pitchFamily="2" charset="-78"/>
                <a:cs typeface="Amiri" pitchFamily="2" charset="-78"/>
              </a:rPr>
              <a:t>POZITÍVNA</a:t>
            </a:r>
            <a:endParaRPr lang="sk-SK" sz="3800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14" name="Ovál 3">
            <a:extLst>
              <a:ext uri="{FF2B5EF4-FFF2-40B4-BE49-F238E27FC236}">
                <a16:creationId xmlns:a16="http://schemas.microsoft.com/office/drawing/2014/main" id="{25BDFB00-9C67-CA99-564E-B6E9AC6747D1}"/>
              </a:ext>
            </a:extLst>
          </p:cNvPr>
          <p:cNvSpPr/>
          <p:nvPr/>
        </p:nvSpPr>
        <p:spPr>
          <a:xfrm>
            <a:off x="3973284" y="3803946"/>
            <a:ext cx="4245429" cy="28516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800" dirty="0">
                <a:solidFill>
                  <a:schemeClr val="tx1"/>
                </a:solidFill>
                <a:latin typeface="Avenir Medium" panose="02000503020000020003" pitchFamily="2" charset="0"/>
                <a:ea typeface="Amiri" pitchFamily="2" charset="-78"/>
                <a:cs typeface="Amiri" pitchFamily="2" charset="-78"/>
              </a:rPr>
              <a:t>BEZ ENERGIE</a:t>
            </a:r>
            <a:endParaRPr lang="sk-SK" sz="3800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65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10229</TotalTime>
  <Words>532</Words>
  <Application>Microsoft Macintosh PowerPoint</Application>
  <PresentationFormat>Widescreen</PresentationFormat>
  <Paragraphs>67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Avenir Light</vt:lpstr>
      <vt:lpstr>Avenir Medium</vt:lpstr>
      <vt:lpstr>Bookman Old Style</vt:lpstr>
      <vt:lpstr>Calibri</vt:lpstr>
      <vt:lpstr>Calibri Light</vt:lpstr>
      <vt:lpstr>Office Theme</vt:lpstr>
      <vt:lpstr>VPLYV ENERGIE  alebo ZÁZRAKY? </vt:lpstr>
      <vt:lpstr>  ENERGIA</vt:lpstr>
      <vt:lpstr>PowerPoint Presentation</vt:lpstr>
      <vt:lpstr>Čo sme získali do vienka?</vt:lpstr>
      <vt:lpstr>FYZICKÉ TELO   CENTRÁ = ČAKRY</vt:lpstr>
      <vt:lpstr>7 ETÁP ŽIVOTA</vt:lpstr>
      <vt:lpstr>DUŠA = LIMBICKÉ CENTRUM?</vt:lpstr>
      <vt:lpstr>OSUD</vt:lpstr>
      <vt:lpstr>Druhy energie</vt:lpstr>
      <vt:lpstr>PowerPoint Presentation</vt:lpstr>
      <vt:lpstr>PowerPoint Presentation</vt:lpstr>
      <vt:lpstr>PowerPoint Presentation</vt:lpstr>
      <vt:lpstr>PowerPoint Presentation</vt:lpstr>
      <vt:lpstr>Komu sa dá/nedá otvoriť energia? </vt:lpstr>
      <vt:lpstr>PowerPoint Presentation</vt:lpstr>
      <vt:lpstr>Otvárací proces</vt:lpstr>
      <vt:lpstr>Ako si udržať energiu?</vt:lpstr>
      <vt:lpstr>S čím nechceme porovnávať energiu? </vt:lpstr>
      <vt:lpstr>Čo dokáže energia?</vt:lpstr>
      <vt:lpstr>VPLYV ENERGIE  alebo ZÁZRAKY?</vt:lpstr>
      <vt:lpstr>Financie a ich energia</vt:lpstr>
      <vt:lpstr>Máte pre nás nejakú otazku?</vt:lpstr>
      <vt:lpstr>Cvičíme s energiou</vt:lpstr>
      <vt:lpstr>Otváranie energie</vt:lpstr>
      <vt:lpstr>Ďakujeme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pc</dc:creator>
  <cp:lastModifiedBy>Silvia Cernan</cp:lastModifiedBy>
  <cp:revision>154</cp:revision>
  <dcterms:created xsi:type="dcterms:W3CDTF">2021-10-16T08:15:15Z</dcterms:created>
  <dcterms:modified xsi:type="dcterms:W3CDTF">2024-11-22T13:56:52Z</dcterms:modified>
</cp:coreProperties>
</file>